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9" r:id="rId1"/>
  </p:sldMasterIdLst>
  <p:sldIdLst>
    <p:sldId id="256" r:id="rId2"/>
    <p:sldId id="269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65" r:id="rId13"/>
    <p:sldId id="286" r:id="rId14"/>
    <p:sldId id="27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D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6F32-C2FC-4CF2-B1A3-560C19C2DE1C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4108F-8855-4725-B3AD-80F0C900B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6F32-C2FC-4CF2-B1A3-560C19C2DE1C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4108F-8855-4725-B3AD-80F0C900B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6F32-C2FC-4CF2-B1A3-560C19C2DE1C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4108F-8855-4725-B3AD-80F0C900BB6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6F32-C2FC-4CF2-B1A3-560C19C2DE1C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4108F-8855-4725-B3AD-80F0C900BB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6F32-C2FC-4CF2-B1A3-560C19C2DE1C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4108F-8855-4725-B3AD-80F0C900B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6F32-C2FC-4CF2-B1A3-560C19C2DE1C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4108F-8855-4725-B3AD-80F0C900BB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6F32-C2FC-4CF2-B1A3-560C19C2DE1C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4108F-8855-4725-B3AD-80F0C900B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6F32-C2FC-4CF2-B1A3-560C19C2DE1C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4108F-8855-4725-B3AD-80F0C900B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6F32-C2FC-4CF2-B1A3-560C19C2DE1C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4108F-8855-4725-B3AD-80F0C900B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6F32-C2FC-4CF2-B1A3-560C19C2DE1C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4108F-8855-4725-B3AD-80F0C900BB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6F32-C2FC-4CF2-B1A3-560C19C2DE1C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4108F-8855-4725-B3AD-80F0C900BB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F4E6F32-C2FC-4CF2-B1A3-560C19C2DE1C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0D4108F-8855-4725-B3AD-80F0C900BB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0" y="836712"/>
            <a:ext cx="11521280" cy="158417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Современные практики психологической и социальной адаптации авиационного персонала как инструмент управления безопасностью полетов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9776" y="3645024"/>
            <a:ext cx="6120680" cy="792088"/>
          </a:xfrm>
        </p:spPr>
        <p:txBody>
          <a:bodyPr>
            <a:noAutofit/>
          </a:bodyPr>
          <a:lstStyle/>
          <a:p>
            <a:pPr algn="r"/>
            <a:r>
              <a:rPr lang="ru-RU" sz="1800" i="1" dirty="0">
                <a:latin typeface="Calibri" panose="020F0502020204030204" pitchFamily="34" charset="0"/>
              </a:rPr>
              <a:t>Верба О.Ю., д.м.н. – вице-президент Ассоциации врачей авиационной медицины</a:t>
            </a:r>
          </a:p>
          <a:p>
            <a:endParaRPr lang="ru-RU" sz="1800" dirty="0"/>
          </a:p>
        </p:txBody>
      </p:sp>
      <p:pic>
        <p:nvPicPr>
          <p:cNvPr id="5" name="Изображение 4" descr="авам логотип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66" y="1844824"/>
            <a:ext cx="4392488" cy="4392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3352" y="2204864"/>
            <a:ext cx="5616624" cy="4896544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Возможность раскрывать случаи, связанные с нарушением психологического здоровья и, если получается, на время освобождать от обязанностей</a:t>
            </a:r>
          </a:p>
          <a:p>
            <a:r>
              <a:rPr lang="ru-RU" dirty="0"/>
              <a:t>Предоставлять многоканальный доступ для раннего конфиденциального вмешательства путем:</a:t>
            </a:r>
          </a:p>
          <a:p>
            <a:r>
              <a:rPr lang="ru-RU" dirty="0"/>
              <a:t>- самостоятельного обращения</a:t>
            </a:r>
          </a:p>
          <a:p>
            <a:r>
              <a:rPr lang="ru-RU" dirty="0"/>
              <a:t>- обращения других членов экипажа</a:t>
            </a:r>
          </a:p>
          <a:p>
            <a:r>
              <a:rPr lang="ru-RU" dirty="0"/>
              <a:t>Анонимные и сгруппированные данные для системы управления </a:t>
            </a:r>
            <a:r>
              <a:rPr lang="ru-RU" dirty="0" smtClean="0"/>
              <a:t>безопасностью </a:t>
            </a:r>
            <a:r>
              <a:rPr lang="ru-RU" dirty="0"/>
              <a:t>полетов (СУБП)</a:t>
            </a:r>
          </a:p>
          <a:p>
            <a:r>
              <a:rPr lang="ru-RU" dirty="0"/>
              <a:t>Разъяснение роли программы и конфиденциальность результатов тестов на алкоголь и </a:t>
            </a:r>
            <a:r>
              <a:rPr lang="ru-RU" dirty="0" err="1" smtClean="0"/>
              <a:t>психоактивные</a:t>
            </a:r>
            <a:r>
              <a:rPr lang="ru-RU" dirty="0" smtClean="0"/>
              <a:t> </a:t>
            </a:r>
            <a:r>
              <a:rPr lang="ru-RU" dirty="0"/>
              <a:t>вещества</a:t>
            </a:r>
          </a:p>
          <a:p>
            <a:r>
              <a:rPr lang="ru-RU" dirty="0"/>
              <a:t>В случае снижения «показателей годности» предоставляется консультация специалиста по авиационной медицине</a:t>
            </a:r>
          </a:p>
          <a:p>
            <a:r>
              <a:rPr lang="ru-RU" dirty="0"/>
              <a:t>Непосредственное взаимодействие между программой поддержки и СУБП</a:t>
            </a:r>
          </a:p>
          <a:p>
            <a:endParaRPr lang="ru-RU" u="sng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принципы программы </a:t>
            </a:r>
            <a:r>
              <a:rPr lang="en-US" dirty="0"/>
              <a:t>PSP</a:t>
            </a:r>
            <a:endParaRPr lang="en-GB" dirty="0"/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 rotWithShape="1">
          <a:blip r:embed="rId2"/>
          <a:srcRect t="25494"/>
          <a:stretch/>
        </p:blipFill>
        <p:spPr>
          <a:xfrm>
            <a:off x="5807968" y="2636912"/>
            <a:ext cx="5918448" cy="2880320"/>
          </a:xfrm>
          <a:prstGeom prst="rect">
            <a:avLst/>
          </a:prstGeom>
        </p:spPr>
      </p:pic>
      <p:pic>
        <p:nvPicPr>
          <p:cNvPr id="5" name="Изображение 4" descr="авам логотип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20" y="5373216"/>
            <a:ext cx="1656184" cy="165618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flipH="1">
            <a:off x="6744069" y="2636912"/>
            <a:ext cx="4608511" cy="4320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430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3352" y="2060848"/>
            <a:ext cx="6480720" cy="4536504"/>
          </a:xfrm>
        </p:spPr>
        <p:txBody>
          <a:bodyPr>
            <a:normAutofit/>
          </a:bodyPr>
          <a:lstStyle/>
          <a:p>
            <a:r>
              <a:rPr lang="ru-RU" dirty="0"/>
              <a:t>Высокие показатели эффективности и окупаемости</a:t>
            </a:r>
          </a:p>
          <a:p>
            <a:r>
              <a:rPr lang="ru-RU" dirty="0" smtClean="0"/>
              <a:t>Конфиденциальность</a:t>
            </a:r>
            <a:endParaRPr lang="ru-RU" dirty="0"/>
          </a:p>
          <a:p>
            <a:r>
              <a:rPr lang="ru-RU" dirty="0"/>
              <a:t>Вовлеченность всех участников</a:t>
            </a:r>
          </a:p>
          <a:p>
            <a:r>
              <a:rPr lang="ru-RU" dirty="0"/>
              <a:t>Привязаны к СУПБ, но только на основе анонимности данных</a:t>
            </a:r>
          </a:p>
          <a:p>
            <a:r>
              <a:rPr lang="ru-RU" dirty="0"/>
              <a:t>Соответствующая </a:t>
            </a:r>
            <a:r>
              <a:rPr lang="ru-RU" dirty="0" smtClean="0"/>
              <a:t>компетентность </a:t>
            </a:r>
            <a:r>
              <a:rPr lang="ru-RU" dirty="0"/>
              <a:t>и обучение всех участников программы</a:t>
            </a:r>
          </a:p>
          <a:p>
            <a:r>
              <a:rPr lang="ru-RU" dirty="0"/>
              <a:t>Разумная опция для небольших авиакомпаний → аутсорсинг 3-ей стороне в лице провайдера услуг </a:t>
            </a:r>
          </a:p>
          <a:p>
            <a:endParaRPr lang="ru-RU" dirty="0"/>
          </a:p>
          <a:p>
            <a:endParaRPr lang="ru-RU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Преимущества </a:t>
            </a:r>
            <a:r>
              <a:rPr lang="en-US" dirty="0"/>
              <a:t>Benefits </a:t>
            </a:r>
            <a:endParaRPr lang="en-GB" dirty="0"/>
          </a:p>
        </p:txBody>
      </p:sp>
      <p:pic>
        <p:nvPicPr>
          <p:cNvPr id="4" name="Объект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024" y="2996952"/>
            <a:ext cx="5181600" cy="3115174"/>
          </a:xfrm>
          <a:prstGeom prst="rect">
            <a:avLst/>
          </a:prstGeom>
        </p:spPr>
      </p:pic>
      <p:pic>
        <p:nvPicPr>
          <p:cNvPr id="5" name="Изображение 4" descr="авам логотип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20" y="5373216"/>
            <a:ext cx="1656184" cy="1656184"/>
          </a:xfrm>
          <a:prstGeom prst="rect">
            <a:avLst/>
          </a:prstGeom>
        </p:spPr>
      </p:pic>
      <p:pic>
        <p:nvPicPr>
          <p:cNvPr id="6" name="Изображение 4" descr="авам логотип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308" y="5373216"/>
            <a:ext cx="1656184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17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9576" y="188289"/>
            <a:ext cx="8820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Calibri" panose="020F0502020204030204" pitchFamily="34" charset="0"/>
              </a:rPr>
              <a:t>АССОЦИАЦИЯ ВРАЧЕЙ АВИАЦИОННОЙ МЕДИЦИНЫ</a:t>
            </a: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 rotWithShape="1">
          <a:blip r:embed="rId2"/>
          <a:srcRect l="22053" t="21656" r="21667" b="21456"/>
          <a:stretch/>
        </p:blipFill>
        <p:spPr>
          <a:xfrm>
            <a:off x="407368" y="1265507"/>
            <a:ext cx="3469109" cy="3506599"/>
          </a:xfrm>
          <a:prstGeom prst="rect">
            <a:avLst/>
          </a:prstGeom>
        </p:spPr>
      </p:pic>
      <p:pic>
        <p:nvPicPr>
          <p:cNvPr id="5" name="Picture 1" descr="C:\Users\av_dorofeev\Desktop\2017\Ассоциация 2017\Учредительные документы\Св-во о госрегистрации НК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9836" y="1628800"/>
            <a:ext cx="3096344" cy="4307809"/>
          </a:xfrm>
          <a:prstGeom prst="rect">
            <a:avLst/>
          </a:prstGeom>
          <a:noFill/>
        </p:spPr>
      </p:pic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07368" y="5123624"/>
            <a:ext cx="5286654" cy="1252728"/>
          </a:xfrm>
        </p:spPr>
        <p:txBody>
          <a:bodyPr/>
          <a:lstStyle/>
          <a:p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АССОЦИАЦИЯ ВРАЧЕЙ АВИАЦИОННОЙ МЕДИЦИНЫ</a:t>
            </a: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Россия, 125367, г. Москва, </a:t>
            </a:r>
            <a:r>
              <a:rPr lang="ru-RU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Иваньковское</a:t>
            </a: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 шоссе, д. 7</a:t>
            </a:r>
            <a:b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Тел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(495) 490-03-91;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e-mail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avam@myrambler.ru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www.avam-avia.ru</a:t>
            </a:r>
            <a:endParaRPr lang="ru-R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1775520" y="1352128"/>
            <a:ext cx="5112568" cy="5029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6200" y="2852936"/>
            <a:ext cx="4104456" cy="3581401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:\ФАРМКОМПАНИИ\ПРОЕКТЫ АССОЦИАЦИЙ\Авиационная медицина\Новая папка\ABAM-4-05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620688"/>
            <a:ext cx="8239249" cy="584063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407368" y="2132855"/>
            <a:ext cx="2536825" cy="4328467"/>
          </a:xfrm>
          <a:prstGeom prst="rect">
            <a:avLst/>
          </a:prstGeom>
        </p:spPr>
      </p:pic>
      <p:sp>
        <p:nvSpPr>
          <p:cNvPr id="10" name="Объект 9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29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1664" y="2924945"/>
            <a:ext cx="6103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Calibri" panose="020F0502020204030204" pitchFamily="34" charset="0"/>
              </a:rPr>
              <a:t>БЛАГОДАРЮ ЗА ВНИМАНИЕ!!!</a:t>
            </a:r>
          </a:p>
        </p:txBody>
      </p:sp>
      <p:pic>
        <p:nvPicPr>
          <p:cNvPr id="3" name="Изображение 2" descr="авам логотип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2924944"/>
            <a:ext cx="3528392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4324" y="2276872"/>
            <a:ext cx="5472608" cy="15841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Предложение Европейского Агентства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авиационной безопасности (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EASA)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о реализации программы социально-психологической поддержки авиационного персонала. Заключение EASA 14/2016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5600" y="476672"/>
            <a:ext cx="7269480" cy="1181546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Программа социально-психологической поддержки авиационного персонала </a:t>
            </a:r>
          </a:p>
        </p:txBody>
      </p:sp>
      <p:pic>
        <p:nvPicPr>
          <p:cNvPr id="5" name="Изображение 4" descr="авам логотип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20" y="5373216"/>
            <a:ext cx="1656184" cy="16561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4899" y="4293096"/>
            <a:ext cx="52565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85D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Founded by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85D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European Association for Aviation Psychology (EAAP)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85D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European Society of Aerospace Medicine (ESAM)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85D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European Cockpit Association (ECA)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85D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385D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Stiftung</a:t>
            </a:r>
            <a:r>
              <a:rPr lang="en-US" dirty="0">
                <a:solidFill>
                  <a:srgbClr val="385D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Mayday (Mayday Foundation) </a:t>
            </a:r>
            <a:endParaRPr lang="ru-RU" dirty="0">
              <a:solidFill>
                <a:srgbClr val="385D8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solidFill>
                <a:srgbClr val="385D8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471" y="2564904"/>
            <a:ext cx="5308523" cy="3977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5291" y="341117"/>
            <a:ext cx="9991922" cy="1252728"/>
          </a:xfrm>
        </p:spPr>
        <p:txBody>
          <a:bodyPr>
            <a:noAutofit/>
          </a:bodyPr>
          <a:lstStyle/>
          <a:p>
            <a:r>
              <a:rPr lang="ru-RU" sz="3600" dirty="0">
                <a:latin typeface="Calibri" panose="020F0502020204030204" pitchFamily="34" charset="0"/>
                <a:cs typeface="Calibri" panose="020F0502020204030204" pitchFamily="34" charset="0"/>
              </a:rPr>
              <a:t>Согласно прогнозам ежегодный поток пассажирских перевозок удвоится к </a:t>
            </a:r>
            <a:r>
              <a:rPr lang="ru-R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2035</a:t>
            </a:r>
            <a:r>
              <a:rPr lang="en-GB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году</a:t>
            </a: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Объект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537" y="2121518"/>
            <a:ext cx="2757398" cy="4532269"/>
          </a:xfrm>
          <a:prstGeom prst="rect">
            <a:avLst/>
          </a:prstGeom>
        </p:spPr>
      </p:pic>
      <p:grpSp>
        <p:nvGrpSpPr>
          <p:cNvPr id="6" name="Group 934"/>
          <p:cNvGrpSpPr/>
          <p:nvPr/>
        </p:nvGrpSpPr>
        <p:grpSpPr>
          <a:xfrm>
            <a:off x="345068" y="1988840"/>
            <a:ext cx="8306930" cy="4524699"/>
            <a:chOff x="148742" y="142901"/>
            <a:chExt cx="8875937" cy="4915285"/>
          </a:xfrm>
        </p:grpSpPr>
        <p:sp>
          <p:nvSpPr>
            <p:cNvPr id="7" name="Rectangle 25"/>
            <p:cNvSpPr/>
            <p:nvPr/>
          </p:nvSpPr>
          <p:spPr>
            <a:xfrm>
              <a:off x="320040" y="142901"/>
              <a:ext cx="6510399" cy="60387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800" b="1" dirty="0" err="1">
                  <a:solidFill>
                    <a:srgbClr val="0A4279"/>
                  </a:solidFill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Annual</a:t>
              </a:r>
              <a:r>
                <a:rPr lang="ru-RU" sz="2800" b="1" dirty="0">
                  <a:solidFill>
                    <a:srgbClr val="0A4279"/>
                  </a:solidFill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 </a:t>
              </a:r>
              <a:r>
                <a:rPr lang="ru-RU" sz="2800" b="1" dirty="0" err="1">
                  <a:solidFill>
                    <a:srgbClr val="0A4279"/>
                  </a:solidFill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Passenger</a:t>
              </a:r>
              <a:r>
                <a:rPr lang="ru-RU" sz="2800" b="1" dirty="0">
                  <a:solidFill>
                    <a:srgbClr val="0A4279"/>
                  </a:solidFill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 </a:t>
              </a:r>
              <a:r>
                <a:rPr lang="ru-RU" sz="2800" b="1" dirty="0" err="1">
                  <a:solidFill>
                    <a:srgbClr val="0A4279"/>
                  </a:solidFill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traffic</a:t>
              </a:r>
              <a:r>
                <a:rPr lang="ru-RU" sz="2800" b="1" dirty="0">
                  <a:solidFill>
                    <a:srgbClr val="0A4279"/>
                  </a:solidFill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 </a:t>
              </a:r>
              <a:endParaRPr lang="ru-RU" sz="105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26"/>
            <p:cNvSpPr/>
            <p:nvPr/>
          </p:nvSpPr>
          <p:spPr>
            <a:xfrm>
              <a:off x="320040" y="631237"/>
              <a:ext cx="6056514" cy="60342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800" b="1" dirty="0" err="1">
                  <a:solidFill>
                    <a:srgbClr val="0A4279"/>
                  </a:solidFill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likely</a:t>
              </a:r>
              <a:r>
                <a:rPr lang="ru-RU" sz="2800" b="1" dirty="0">
                  <a:solidFill>
                    <a:srgbClr val="0A4279"/>
                  </a:solidFill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 </a:t>
              </a:r>
              <a:r>
                <a:rPr lang="ru-RU" sz="2800" b="1" dirty="0" err="1">
                  <a:solidFill>
                    <a:srgbClr val="0A4279"/>
                  </a:solidFill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to</a:t>
              </a:r>
              <a:r>
                <a:rPr lang="ru-RU" sz="2800" b="1" dirty="0">
                  <a:solidFill>
                    <a:srgbClr val="0A4279"/>
                  </a:solidFill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 </a:t>
              </a:r>
              <a:r>
                <a:rPr lang="ru-RU" sz="2800" b="1" dirty="0" err="1">
                  <a:solidFill>
                    <a:srgbClr val="0A4279"/>
                  </a:solidFill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double</a:t>
              </a:r>
              <a:r>
                <a:rPr lang="ru-RU" sz="2800" b="1" dirty="0">
                  <a:solidFill>
                    <a:srgbClr val="0A4279"/>
                  </a:solidFill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 </a:t>
              </a:r>
              <a:r>
                <a:rPr lang="ru-RU" sz="2800" b="1" dirty="0" err="1">
                  <a:solidFill>
                    <a:srgbClr val="0A4279"/>
                  </a:solidFill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by</a:t>
              </a:r>
              <a:r>
                <a:rPr lang="ru-RU" sz="2800" b="1" dirty="0">
                  <a:solidFill>
                    <a:srgbClr val="0A4279"/>
                  </a:solidFill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 2035</a:t>
              </a:r>
              <a:endParaRPr lang="ru-RU" sz="105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9" name="Picture 1239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27736" y="858519"/>
              <a:ext cx="5541265" cy="3300985"/>
            </a:xfrm>
            <a:prstGeom prst="rect">
              <a:avLst/>
            </a:prstGeom>
          </p:spPr>
        </p:pic>
        <p:sp>
          <p:nvSpPr>
            <p:cNvPr id="10" name="Rectangle 29"/>
            <p:cNvSpPr/>
            <p:nvPr/>
          </p:nvSpPr>
          <p:spPr>
            <a:xfrm>
              <a:off x="7103110" y="723597"/>
              <a:ext cx="1183682" cy="30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 dirty="0" err="1">
                  <a:solidFill>
                    <a:srgbClr val="0A4279"/>
                  </a:solidFill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Possible</a:t>
              </a:r>
              <a:r>
                <a:rPr lang="ru-RU" sz="1600" b="1" dirty="0">
                  <a:solidFill>
                    <a:srgbClr val="0A4279"/>
                  </a:solidFill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 </a:t>
              </a:r>
              <a:endParaRPr lang="ru-RU"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30"/>
            <p:cNvSpPr/>
            <p:nvPr/>
          </p:nvSpPr>
          <p:spPr>
            <a:xfrm>
              <a:off x="7103110" y="967437"/>
              <a:ext cx="1578393" cy="30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A4279"/>
                  </a:solidFill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additional 3 </a:t>
              </a:r>
              <a:endParaRPr lang="ru-RU" sz="11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31"/>
            <p:cNvSpPr/>
            <p:nvPr/>
          </p:nvSpPr>
          <p:spPr>
            <a:xfrm>
              <a:off x="7103110" y="1211001"/>
              <a:ext cx="1493022" cy="30103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 dirty="0" err="1">
                  <a:solidFill>
                    <a:srgbClr val="0A4279"/>
                  </a:solidFill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billion</a:t>
              </a:r>
              <a:r>
                <a:rPr lang="ru-RU" sz="1600" b="1" dirty="0">
                  <a:solidFill>
                    <a:srgbClr val="0A4279"/>
                  </a:solidFill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 </a:t>
              </a:r>
              <a:r>
                <a:rPr lang="ru-RU" sz="1600" b="1" dirty="0" err="1">
                  <a:solidFill>
                    <a:srgbClr val="0A4279"/>
                  </a:solidFill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with</a:t>
              </a:r>
              <a:r>
                <a:rPr lang="ru-RU" sz="1600" b="1" dirty="0">
                  <a:solidFill>
                    <a:srgbClr val="0A4279"/>
                  </a:solidFill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 </a:t>
              </a:r>
              <a:endParaRPr lang="ru-RU"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32"/>
            <p:cNvSpPr/>
            <p:nvPr/>
          </p:nvSpPr>
          <p:spPr>
            <a:xfrm>
              <a:off x="7103110" y="1455498"/>
              <a:ext cx="1440368" cy="30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 dirty="0" err="1">
                  <a:solidFill>
                    <a:srgbClr val="0A4279"/>
                  </a:solidFill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relaxing</a:t>
              </a:r>
              <a:r>
                <a:rPr lang="ru-RU" sz="1600" b="1" dirty="0">
                  <a:solidFill>
                    <a:srgbClr val="0A4279"/>
                  </a:solidFill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 </a:t>
              </a:r>
              <a:r>
                <a:rPr lang="ru-RU" sz="1600" b="1" dirty="0" err="1">
                  <a:solidFill>
                    <a:srgbClr val="0A4279"/>
                  </a:solidFill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of</a:t>
              </a:r>
              <a:r>
                <a:rPr lang="ru-RU" sz="1600" b="1" dirty="0">
                  <a:solidFill>
                    <a:srgbClr val="0A4279"/>
                  </a:solidFill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 </a:t>
              </a:r>
              <a:endParaRPr lang="ru-RU"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33"/>
            <p:cNvSpPr/>
            <p:nvPr/>
          </p:nvSpPr>
          <p:spPr>
            <a:xfrm>
              <a:off x="7103110" y="1699338"/>
              <a:ext cx="1451192" cy="30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A4279"/>
                  </a:solidFill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regulations</a:t>
              </a:r>
              <a:endParaRPr lang="ru-RU" sz="11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34"/>
            <p:cNvSpPr/>
            <p:nvPr/>
          </p:nvSpPr>
          <p:spPr>
            <a:xfrm>
              <a:off x="7103110" y="2674952"/>
              <a:ext cx="958852" cy="30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A4279"/>
                  </a:solidFill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Even if </a:t>
              </a:r>
              <a:endParaRPr lang="ru-RU" sz="11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35"/>
            <p:cNvSpPr/>
            <p:nvPr/>
          </p:nvSpPr>
          <p:spPr>
            <a:xfrm>
              <a:off x="7103110" y="2918792"/>
              <a:ext cx="1854668" cy="30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A4279"/>
                  </a:solidFill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protectionism </a:t>
              </a:r>
              <a:endParaRPr lang="ru-RU" sz="11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36"/>
            <p:cNvSpPr/>
            <p:nvPr/>
          </p:nvSpPr>
          <p:spPr>
            <a:xfrm>
              <a:off x="7103110" y="3162632"/>
              <a:ext cx="1787317" cy="30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A4279"/>
                  </a:solidFill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picks up, still </a:t>
              </a:r>
              <a:endParaRPr lang="ru-RU" sz="11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917"/>
            <p:cNvSpPr/>
            <p:nvPr/>
          </p:nvSpPr>
          <p:spPr>
            <a:xfrm>
              <a:off x="7103110" y="3406472"/>
              <a:ext cx="299829" cy="30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A4279"/>
                  </a:solidFill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50</a:t>
              </a:r>
              <a:endParaRPr lang="ru-RU" sz="11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918"/>
            <p:cNvSpPr/>
            <p:nvPr/>
          </p:nvSpPr>
          <p:spPr>
            <a:xfrm>
              <a:off x="7328545" y="3406472"/>
              <a:ext cx="1048882" cy="30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A4279"/>
                  </a:solidFill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% more </a:t>
              </a:r>
              <a:endParaRPr lang="ru-RU" sz="11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38"/>
            <p:cNvSpPr/>
            <p:nvPr/>
          </p:nvSpPr>
          <p:spPr>
            <a:xfrm>
              <a:off x="7103110" y="3650642"/>
              <a:ext cx="1572148" cy="30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A4279"/>
                  </a:solidFill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passengers </a:t>
              </a:r>
              <a:endParaRPr lang="ru-RU" sz="11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39"/>
            <p:cNvSpPr/>
            <p:nvPr/>
          </p:nvSpPr>
          <p:spPr>
            <a:xfrm>
              <a:off x="7103110" y="3894482"/>
              <a:ext cx="1921569" cy="30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A4279"/>
                  </a:solidFill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travelling than </a:t>
              </a:r>
              <a:endParaRPr lang="ru-RU" sz="11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40"/>
            <p:cNvSpPr/>
            <p:nvPr/>
          </p:nvSpPr>
          <p:spPr>
            <a:xfrm>
              <a:off x="7103110" y="4138322"/>
              <a:ext cx="717934" cy="30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A4279"/>
                  </a:solidFill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today</a:t>
              </a:r>
              <a:endParaRPr lang="ru-RU" sz="11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41"/>
            <p:cNvSpPr/>
            <p:nvPr/>
          </p:nvSpPr>
          <p:spPr>
            <a:xfrm>
              <a:off x="148742" y="4793764"/>
              <a:ext cx="5365784" cy="2644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>
                  <a:solidFill>
                    <a:srgbClr val="0A4279"/>
                  </a:solidFill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Source: IATA/TE Passenger Forecasting service</a:t>
              </a:r>
              <a:endParaRPr lang="ru-RU" sz="11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Shape 42"/>
            <p:cNvSpPr/>
            <p:nvPr/>
          </p:nvSpPr>
          <p:spPr>
            <a:xfrm>
              <a:off x="6718046" y="840485"/>
              <a:ext cx="133477" cy="1908302"/>
            </a:xfrm>
            <a:custGeom>
              <a:avLst/>
              <a:gdLst/>
              <a:ahLst/>
              <a:cxnLst/>
              <a:rect l="0" t="0" r="0" b="0"/>
              <a:pathLst>
                <a:path w="133477" h="1908302">
                  <a:moveTo>
                    <a:pt x="64516" y="0"/>
                  </a:moveTo>
                  <a:lnTo>
                    <a:pt x="129540" y="129413"/>
                  </a:lnTo>
                  <a:lnTo>
                    <a:pt x="77755" y="129515"/>
                  </a:lnTo>
                  <a:lnTo>
                    <a:pt x="81756" y="1778736"/>
                  </a:lnTo>
                  <a:lnTo>
                    <a:pt x="133477" y="1778635"/>
                  </a:lnTo>
                  <a:lnTo>
                    <a:pt x="69088" y="1908302"/>
                  </a:lnTo>
                  <a:lnTo>
                    <a:pt x="3937" y="1778889"/>
                  </a:lnTo>
                  <a:lnTo>
                    <a:pt x="55849" y="1778787"/>
                  </a:lnTo>
                  <a:lnTo>
                    <a:pt x="51848" y="129565"/>
                  </a:lnTo>
                  <a:lnTo>
                    <a:pt x="0" y="129667"/>
                  </a:lnTo>
                  <a:lnTo>
                    <a:pt x="6451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9991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5" name="Shape 43"/>
            <p:cNvSpPr/>
            <p:nvPr/>
          </p:nvSpPr>
          <p:spPr>
            <a:xfrm>
              <a:off x="6646926" y="2143505"/>
              <a:ext cx="279400" cy="0"/>
            </a:xfrm>
            <a:custGeom>
              <a:avLst/>
              <a:gdLst/>
              <a:ahLst/>
              <a:cxnLst/>
              <a:rect l="0" t="0" r="0" b="0"/>
              <a:pathLst>
                <a:path w="279400">
                  <a:moveTo>
                    <a:pt x="0" y="0"/>
                  </a:moveTo>
                  <a:lnTo>
                    <a:pt x="279400" y="0"/>
                  </a:lnTo>
                </a:path>
              </a:pathLst>
            </a:custGeom>
            <a:ln w="47244" cap="flat">
              <a:round/>
            </a:ln>
          </p:spPr>
          <p:style>
            <a:lnRef idx="1">
              <a:srgbClr val="0A427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6" name="Rectangle 44"/>
            <p:cNvSpPr/>
            <p:nvPr/>
          </p:nvSpPr>
          <p:spPr>
            <a:xfrm>
              <a:off x="383743" y="2647822"/>
              <a:ext cx="875068" cy="33900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b="1">
                  <a:solidFill>
                    <a:srgbClr val="0A4279"/>
                  </a:solidFill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Today</a:t>
              </a:r>
              <a:endParaRPr lang="ru-RU" sz="11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915"/>
            <p:cNvSpPr/>
            <p:nvPr/>
          </p:nvSpPr>
          <p:spPr>
            <a:xfrm>
              <a:off x="383743" y="2922142"/>
              <a:ext cx="422763" cy="33900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b="1">
                  <a:solidFill>
                    <a:srgbClr val="0A4279"/>
                  </a:solidFill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3.8</a:t>
              </a:r>
              <a:endParaRPr lang="ru-RU" sz="11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916"/>
            <p:cNvSpPr/>
            <p:nvPr/>
          </p:nvSpPr>
          <p:spPr>
            <a:xfrm>
              <a:off x="700924" y="2922142"/>
              <a:ext cx="982501" cy="33900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b="1">
                  <a:solidFill>
                    <a:srgbClr val="0A4279"/>
                  </a:solidFill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 billion</a:t>
              </a:r>
              <a:endParaRPr lang="ru-RU" sz="11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46"/>
            <p:cNvSpPr/>
            <p:nvPr/>
          </p:nvSpPr>
          <p:spPr>
            <a:xfrm>
              <a:off x="5273929" y="1484502"/>
              <a:ext cx="1566146" cy="3390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b="1" dirty="0" err="1">
                  <a:solidFill>
                    <a:srgbClr val="0A4279"/>
                  </a:solidFill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In</a:t>
              </a:r>
              <a:r>
                <a:rPr lang="ru-RU" b="1" dirty="0">
                  <a:solidFill>
                    <a:srgbClr val="0A4279"/>
                  </a:solidFill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 20 </a:t>
              </a:r>
              <a:r>
                <a:rPr lang="ru-RU" b="1" dirty="0" err="1">
                  <a:solidFill>
                    <a:srgbClr val="0A4279"/>
                  </a:solidFill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years</a:t>
              </a:r>
              <a:endParaRPr lang="ru-RU"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913"/>
            <p:cNvSpPr/>
            <p:nvPr/>
          </p:nvSpPr>
          <p:spPr>
            <a:xfrm>
              <a:off x="5273929" y="1758822"/>
              <a:ext cx="422763" cy="3390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b="1">
                  <a:solidFill>
                    <a:srgbClr val="0A4279"/>
                  </a:solidFill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7.2</a:t>
              </a:r>
              <a:endParaRPr lang="ru-RU" sz="11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Rectangle 914"/>
            <p:cNvSpPr/>
            <p:nvPr/>
          </p:nvSpPr>
          <p:spPr>
            <a:xfrm>
              <a:off x="5591110" y="1758822"/>
              <a:ext cx="982501" cy="3390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b="1">
                  <a:solidFill>
                    <a:srgbClr val="0A4279"/>
                  </a:solidFill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 billion</a:t>
              </a:r>
              <a:endParaRPr lang="ru-RU" sz="11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Shape 48"/>
            <p:cNvSpPr/>
            <p:nvPr/>
          </p:nvSpPr>
          <p:spPr>
            <a:xfrm>
              <a:off x="6656070" y="2832353"/>
              <a:ext cx="279400" cy="0"/>
            </a:xfrm>
            <a:custGeom>
              <a:avLst/>
              <a:gdLst/>
              <a:ahLst/>
              <a:cxnLst/>
              <a:rect l="0" t="0" r="0" b="0"/>
              <a:pathLst>
                <a:path w="279400">
                  <a:moveTo>
                    <a:pt x="0" y="0"/>
                  </a:moveTo>
                  <a:lnTo>
                    <a:pt x="279400" y="0"/>
                  </a:lnTo>
                </a:path>
              </a:pathLst>
            </a:custGeom>
            <a:ln w="32004" cap="flat">
              <a:round/>
            </a:ln>
          </p:spPr>
          <p:style>
            <a:lnRef idx="1">
              <a:srgbClr val="F9991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3" name="Shape 49"/>
            <p:cNvSpPr/>
            <p:nvPr/>
          </p:nvSpPr>
          <p:spPr>
            <a:xfrm>
              <a:off x="6630162" y="774953"/>
              <a:ext cx="279400" cy="0"/>
            </a:xfrm>
            <a:custGeom>
              <a:avLst/>
              <a:gdLst/>
              <a:ahLst/>
              <a:cxnLst/>
              <a:rect l="0" t="0" r="0" b="0"/>
              <a:pathLst>
                <a:path w="279400">
                  <a:moveTo>
                    <a:pt x="0" y="0"/>
                  </a:moveTo>
                  <a:lnTo>
                    <a:pt x="279400" y="0"/>
                  </a:lnTo>
                </a:path>
              </a:pathLst>
            </a:custGeom>
            <a:ln w="32004" cap="flat">
              <a:round/>
            </a:ln>
          </p:spPr>
          <p:style>
            <a:lnRef idx="1">
              <a:srgbClr val="F9991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  <p:pic>
        <p:nvPicPr>
          <p:cNvPr id="34" name="Изображение 4" descr="авам логотип.pn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20" y="5373216"/>
            <a:ext cx="1656184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864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Хронология событий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Текст 4"/>
          <p:cNvSpPr txBox="1">
            <a:spLocks/>
          </p:cNvSpPr>
          <p:nvPr/>
        </p:nvSpPr>
        <p:spPr>
          <a:xfrm>
            <a:off x="1271464" y="2183550"/>
            <a:ext cx="4608512" cy="3951698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        24 марта 2015    </a:t>
            </a:r>
            <a:r>
              <a:rPr lang="ru-RU" sz="2500" dirty="0" smtClean="0"/>
              <a:t>Катастрофа аэробуса </a:t>
            </a:r>
            <a:r>
              <a:rPr lang="ru-RU" dirty="0" smtClean="0"/>
              <a:t>	  	               	           </a:t>
            </a:r>
            <a:r>
              <a:rPr lang="en-US" dirty="0" err="1" smtClean="0"/>
              <a:t>Germanwings</a:t>
            </a:r>
            <a:endParaRPr lang="ru-RU" dirty="0" smtClean="0"/>
          </a:p>
          <a:p>
            <a:pPr algn="just"/>
            <a:r>
              <a:rPr lang="ru-RU" dirty="0" smtClean="0"/>
              <a:t>        </a:t>
            </a:r>
            <a:r>
              <a:rPr lang="ru-RU" b="1" dirty="0" smtClean="0"/>
              <a:t>27 марта 2015     </a:t>
            </a:r>
            <a:r>
              <a:rPr lang="ru-RU" dirty="0" smtClean="0"/>
              <a:t>Агентство требование 	   	            	 « </a:t>
            </a:r>
            <a:r>
              <a:rPr lang="ru-RU" dirty="0" err="1" smtClean="0"/>
              <a:t>миинимум</a:t>
            </a:r>
            <a:r>
              <a:rPr lang="ru-RU" dirty="0" smtClean="0"/>
              <a:t> двое в кабине </a:t>
            </a:r>
            <a:r>
              <a:rPr lang="en-GB" dirty="0" smtClean="0"/>
              <a:t> </a:t>
            </a:r>
            <a:r>
              <a:rPr lang="ru-RU" dirty="0" smtClean="0"/>
              <a:t>самолета»</a:t>
            </a:r>
          </a:p>
          <a:p>
            <a:pPr algn="just"/>
            <a:r>
              <a:rPr lang="ru-RU" dirty="0" smtClean="0"/>
              <a:t>       </a:t>
            </a:r>
            <a:r>
              <a:rPr lang="ru-RU" b="1" dirty="0" smtClean="0"/>
              <a:t> 06 мая 2015       </a:t>
            </a:r>
            <a:r>
              <a:rPr lang="ru-RU" dirty="0" smtClean="0"/>
              <a:t>Рабочая группа, созванная 	   	           комиссаром ЕС по транспорту 	   	           Виолеттой </a:t>
            </a:r>
            <a:r>
              <a:rPr lang="ru-RU" dirty="0" err="1" smtClean="0"/>
              <a:t>Балк</a:t>
            </a:r>
            <a:r>
              <a:rPr lang="ru-RU" dirty="0" smtClean="0"/>
              <a:t> изучило 	  	           предварительные заключения Бюро 	            	           по расследованию и анализу 	  	           безопасности гражданской авиации и 	            	           оценили адекватность европейских 	           	          правил</a:t>
            </a:r>
            <a:r>
              <a:rPr lang="en-US" dirty="0" smtClean="0"/>
              <a:t> </a:t>
            </a:r>
            <a:r>
              <a:rPr lang="ru-RU" dirty="0" smtClean="0"/>
              <a:t>по обеспечению безопасности 	    	          полетов</a:t>
            </a:r>
            <a:endParaRPr lang="ru-RU" dirty="0" smtClean="0">
              <a:solidFill>
                <a:srgbClr val="FF0000"/>
              </a:solidFill>
            </a:endParaRPr>
          </a:p>
          <a:p>
            <a:pPr algn="just"/>
            <a:r>
              <a:rPr lang="ru-RU" dirty="0" smtClean="0"/>
              <a:t>       </a:t>
            </a:r>
            <a:r>
              <a:rPr lang="ru-RU" b="1" dirty="0" smtClean="0"/>
              <a:t>17 июля 2015    Рабочая группа </a:t>
            </a:r>
            <a:r>
              <a:rPr lang="en-US" b="1" dirty="0" smtClean="0"/>
              <a:t>EASA</a:t>
            </a:r>
            <a:r>
              <a:rPr lang="ru-RU" b="1" dirty="0" smtClean="0"/>
              <a:t> с</a:t>
            </a:r>
            <a:r>
              <a:rPr lang="ru-RU" dirty="0" smtClean="0"/>
              <a:t>остоящая из 		          высших должностных лиц авиалиний,   	          	          профсоюзов, 	медицинских 	  	          советников и представителей власти  	          	          </a:t>
            </a:r>
            <a:r>
              <a:rPr lang="ru-RU" b="1" dirty="0" smtClean="0"/>
              <a:t>опубликовало заключительный 	  	          отчет, включающий шесть 	   	          рекомендаций</a:t>
            </a:r>
          </a:p>
          <a:p>
            <a:r>
              <a:rPr lang="ru-RU" b="1" dirty="0" smtClean="0"/>
              <a:t>     13 декабря 2016 </a:t>
            </a:r>
            <a:r>
              <a:rPr lang="en-US" b="1" dirty="0" smtClean="0"/>
              <a:t> </a:t>
            </a:r>
            <a:r>
              <a:rPr lang="ru-RU" b="1" dirty="0" smtClean="0"/>
              <a:t>Заключение </a:t>
            </a:r>
            <a:r>
              <a:rPr lang="en-US" b="1" dirty="0" smtClean="0"/>
              <a:t>EASA 14/2016 </a:t>
            </a:r>
            <a:r>
              <a:rPr lang="ru-RU" b="1" dirty="0" smtClean="0"/>
              <a:t>	    	            </a:t>
            </a:r>
            <a:r>
              <a:rPr lang="ru-RU" dirty="0" smtClean="0"/>
              <a:t>реализует:-  операционные 			рекомендации 	   		- план действий</a:t>
            </a:r>
          </a:p>
          <a:p>
            <a:r>
              <a:rPr lang="ru-RU" b="1" dirty="0" smtClean="0"/>
              <a:t>    На текущий момент </a:t>
            </a:r>
            <a:r>
              <a:rPr lang="ru-RU" dirty="0" smtClean="0"/>
              <a:t>Обсуждения  внутри </a:t>
            </a:r>
            <a:r>
              <a:rPr lang="en-US" dirty="0" smtClean="0"/>
              <a:t> </a:t>
            </a:r>
            <a:r>
              <a:rPr lang="ru-RU" dirty="0" smtClean="0"/>
              <a:t>государств членов/ комитете </a:t>
            </a:r>
            <a:r>
              <a:rPr lang="en-US" dirty="0" smtClean="0"/>
              <a:t>EASA</a:t>
            </a:r>
            <a:endParaRPr lang="ru-RU" dirty="0" smtClean="0"/>
          </a:p>
          <a:p>
            <a:endParaRPr lang="en-US" b="1" dirty="0" smtClean="0"/>
          </a:p>
          <a:p>
            <a:endParaRPr lang="ru-RU" dirty="0"/>
          </a:p>
        </p:txBody>
      </p:sp>
      <p:pic>
        <p:nvPicPr>
          <p:cNvPr id="6" name="Picture 1564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1844824"/>
            <a:ext cx="4931418" cy="4629150"/>
          </a:xfrm>
          <a:prstGeom prst="rect">
            <a:avLst/>
          </a:prstGeom>
        </p:spPr>
      </p:pic>
      <p:pic>
        <p:nvPicPr>
          <p:cNvPr id="7" name="Изображение 4" descr="авам логотип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20" y="5373216"/>
            <a:ext cx="1656184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721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7368" y="2420888"/>
            <a:ext cx="6552727" cy="345069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Выявление ситуаций, когда пилоту требуется помощь</a:t>
            </a:r>
          </a:p>
          <a:p>
            <a:endParaRPr lang="ru-RU" dirty="0"/>
          </a:p>
          <a:p>
            <a:r>
              <a:rPr lang="ru-RU" dirty="0"/>
              <a:t>Лечение</a:t>
            </a:r>
          </a:p>
          <a:p>
            <a:endParaRPr lang="ru-RU" dirty="0"/>
          </a:p>
          <a:p>
            <a:r>
              <a:rPr lang="ru-RU" dirty="0"/>
              <a:t>Возобновление допуска к полетам</a:t>
            </a:r>
          </a:p>
          <a:p>
            <a:endParaRPr lang="ru-RU" dirty="0"/>
          </a:p>
          <a:p>
            <a:r>
              <a:rPr lang="ru-RU" dirty="0"/>
              <a:t>Профилактика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/>
              <a:t>В начале </a:t>
            </a:r>
            <a:r>
              <a:rPr lang="en-US" sz="2000" b="1" dirty="0"/>
              <a:t>2016</a:t>
            </a:r>
            <a:r>
              <a:rPr lang="ru-RU" sz="2000" b="1" dirty="0"/>
              <a:t> Европейского агентство по авиационной безопасности </a:t>
            </a:r>
            <a:r>
              <a:rPr lang="en-US" sz="2000" b="1" dirty="0"/>
              <a:t>(EASA) </a:t>
            </a:r>
            <a:r>
              <a:rPr lang="ru-RU" sz="2000" b="1" dirty="0"/>
              <a:t>предложило сделать Программы социально-психологической поддержки авиационного персонала (</a:t>
            </a:r>
            <a:r>
              <a:rPr lang="en-US" sz="2000" b="1" dirty="0"/>
              <a:t>PSP</a:t>
            </a:r>
            <a:r>
              <a:rPr lang="ru-RU" sz="2000" b="1" dirty="0"/>
              <a:t>),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/>
              <a:t>обязательными на территории Европы, и таким образом гарантировать их доступность для каждой авиакомпании и «договорившихся» государств</a:t>
            </a:r>
            <a:r>
              <a:rPr lang="en-US" sz="2000" b="1" dirty="0"/>
              <a:t>. </a:t>
            </a:r>
            <a:endParaRPr lang="en-GB" sz="2000" dirty="0"/>
          </a:p>
        </p:txBody>
      </p:sp>
      <p:pic>
        <p:nvPicPr>
          <p:cNvPr id="4" name="Объект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8740" y="2420888"/>
            <a:ext cx="4113660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25425" y="2780928"/>
            <a:ext cx="3400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Identification of pilots that need help</a:t>
            </a:r>
            <a:endParaRPr lang="en-GB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04312" y="3976959"/>
            <a:ext cx="10486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Treatment</a:t>
            </a:r>
            <a:endParaRPr lang="en-GB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94057" y="5003713"/>
            <a:ext cx="12691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 to flight</a:t>
            </a:r>
            <a:endParaRPr lang="en-GB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Изображение 4" descr="авам логотип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20" y="5373216"/>
            <a:ext cx="1656184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23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7368" y="2289947"/>
            <a:ext cx="7632847" cy="4536504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I </a:t>
            </a:r>
            <a:r>
              <a:rPr lang="ru-RU" dirty="0"/>
              <a:t>Превентивные </a:t>
            </a:r>
            <a:r>
              <a:rPr lang="ru-RU" dirty="0" smtClean="0"/>
              <a:t>меры:</a:t>
            </a:r>
            <a:endParaRPr lang="ru-RU" dirty="0"/>
          </a:p>
          <a:p>
            <a:r>
              <a:rPr lang="ru-RU" dirty="0"/>
              <a:t>1) проведение психологического освидетельствования перед приемом на работу</a:t>
            </a:r>
          </a:p>
          <a:p>
            <a:r>
              <a:rPr lang="ru-RU" dirty="0"/>
              <a:t>2) возможность и гарантия доступа к программам поддержки</a:t>
            </a:r>
          </a:p>
          <a:p>
            <a:r>
              <a:rPr lang="ru-RU" dirty="0"/>
              <a:t>3) проведение тест-контроля на употребление наркотических и алкогольных препаратов на регулярной основе</a:t>
            </a:r>
          </a:p>
          <a:p>
            <a:r>
              <a:rPr lang="en-US" dirty="0"/>
              <a:t>II </a:t>
            </a:r>
            <a:r>
              <a:rPr lang="ru-RU" dirty="0"/>
              <a:t>Коррекционные и профилактические </a:t>
            </a:r>
            <a:r>
              <a:rPr lang="ru-RU" dirty="0" smtClean="0"/>
              <a:t>меры:</a:t>
            </a:r>
          </a:p>
          <a:p>
            <a:r>
              <a:rPr lang="ru-RU" dirty="0" smtClean="0"/>
              <a:t> </a:t>
            </a:r>
            <a:r>
              <a:rPr lang="ru-RU" dirty="0"/>
              <a:t>проведение тестирования на употребление запрещенных наркотических и алкогольных препаратов:</a:t>
            </a:r>
          </a:p>
          <a:p>
            <a:pPr marL="514350" indent="-514350">
              <a:buAutoNum type="arabicPeriod"/>
            </a:pPr>
            <a:r>
              <a:rPr lang="ru-RU" dirty="0"/>
              <a:t>После серьезных происшествий</a:t>
            </a:r>
          </a:p>
          <a:p>
            <a:pPr marL="514350" indent="-514350">
              <a:buAutoNum type="arabicPeriod"/>
            </a:pPr>
            <a:r>
              <a:rPr lang="ru-RU" dirty="0"/>
              <a:t>После катастроф </a:t>
            </a:r>
          </a:p>
          <a:p>
            <a:pPr marL="514350" indent="-514350">
              <a:buAutoNum type="arabicPeriod"/>
            </a:pPr>
            <a:r>
              <a:rPr lang="ru-RU" dirty="0"/>
              <a:t>При обоснованных подозрениях</a:t>
            </a:r>
          </a:p>
          <a:p>
            <a:pPr marL="514350" indent="-514350">
              <a:buAutoNum type="arabicPeriod"/>
            </a:pPr>
            <a:r>
              <a:rPr lang="ru-RU" dirty="0"/>
              <a:t>Без предварительного информирования после реабилитации и возвращения к работе</a:t>
            </a:r>
          </a:p>
          <a:p>
            <a:pPr marL="514350" indent="-514350">
              <a:buAutoNum type="arabicPeriod"/>
            </a:pPr>
            <a:endParaRPr lang="ru-RU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1344" y="404664"/>
            <a:ext cx="8164231" cy="1252728"/>
          </a:xfrm>
        </p:spPr>
        <p:txBody>
          <a:bodyPr>
            <a:noAutofit/>
          </a:bodyPr>
          <a:lstStyle/>
          <a:p>
            <a:r>
              <a:rPr lang="ru-RU" alt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Поправки к правилам медицинского освидетельствования как часть реализации рекомендаций рабочей группы по расследованию катастрофы</a:t>
            </a:r>
            <a:r>
              <a:rPr lang="en-US" alt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Germanwings</a:t>
            </a:r>
            <a:r>
              <a:rPr lang="en-US" alt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9525 </a:t>
            </a:r>
            <a:r>
              <a:rPr lang="ru-RU" altLang="ru-RU" sz="2000" dirty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ru-RU" altLang="ru-RU" sz="20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altLang="ru-RU" sz="16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altLang="ru-RU" sz="16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Изменения в правилах</a:t>
            </a:r>
            <a:r>
              <a:rPr lang="en-US" altLang="ru-RU" sz="16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(EU) No 965/2012) </a:t>
            </a:r>
            <a:r>
              <a:rPr lang="ru-RU" altLang="ru-RU" sz="1600" dirty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ru-RU" altLang="ru-RU" sz="16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altLang="ru-RU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RMT.0700 </a:t>
            </a:r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39" name="Picture 1674"/>
          <p:cNvPicPr/>
          <p:nvPr/>
        </p:nvPicPr>
        <p:blipFill>
          <a:blip r:embed="rId2"/>
          <a:stretch>
            <a:fillRect/>
          </a:stretch>
        </p:blipFill>
        <p:spPr>
          <a:xfrm>
            <a:off x="8355575" y="404664"/>
            <a:ext cx="3630640" cy="625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4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7369" y="2348880"/>
            <a:ext cx="5472607" cy="3888432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1. Следование принципу «своевременности»</a:t>
            </a:r>
          </a:p>
          <a:p>
            <a:r>
              <a:rPr lang="ru-RU" dirty="0"/>
              <a:t>2. Обязательные и более усиленные  меры по постоянному мониторингу здоровья пилотов</a:t>
            </a:r>
          </a:p>
          <a:p>
            <a:r>
              <a:rPr lang="ru-RU" dirty="0"/>
              <a:t>3. Ознакомление членов экипажа с программой</a:t>
            </a:r>
          </a:p>
          <a:p>
            <a:r>
              <a:rPr lang="ru-RU" dirty="0"/>
              <a:t>4. Ужесточение правил безопасности полетов</a:t>
            </a:r>
          </a:p>
          <a:p>
            <a:r>
              <a:rPr lang="ru-RU" dirty="0"/>
              <a:t>5. Создание условий и способствование обмену информацией между государствами-членами </a:t>
            </a:r>
          </a:p>
          <a:p>
            <a:r>
              <a:rPr lang="ru-RU" dirty="0"/>
              <a:t>6. Реализация программ поддержки пилотов и усиление оперативного информирования внутри авиакомпаний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6 рекомендаций </a:t>
            </a:r>
            <a:r>
              <a:rPr lang="en-US" dirty="0"/>
              <a:t>EASA </a:t>
            </a:r>
            <a:r>
              <a:rPr lang="ru-RU" dirty="0"/>
              <a:t>по реализации </a:t>
            </a:r>
            <a:r>
              <a:rPr lang="en-US" dirty="0"/>
              <a:t>PSP</a:t>
            </a:r>
            <a:endParaRPr lang="en-GB" dirty="0"/>
          </a:p>
        </p:txBody>
      </p:sp>
      <p:pic>
        <p:nvPicPr>
          <p:cNvPr id="4" name="Объект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22" y="1916832"/>
            <a:ext cx="5012785" cy="4509120"/>
          </a:xfrm>
          <a:prstGeom prst="rect">
            <a:avLst/>
          </a:prstGeom>
        </p:spPr>
      </p:pic>
      <p:pic>
        <p:nvPicPr>
          <p:cNvPr id="5" name="Изображение 4" descr="авам логотип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20" y="5373216"/>
            <a:ext cx="1656184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74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1344" y="1988840"/>
            <a:ext cx="5472608" cy="4752528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Рекомендации Бюро по расследованию и анализу безопасности гражданской авиации (B</a:t>
            </a:r>
            <a:r>
              <a:rPr lang="en-US" dirty="0"/>
              <a:t>EA)</a:t>
            </a:r>
            <a:r>
              <a:rPr lang="ru-RU" dirty="0"/>
              <a:t> о необходимости пересмотра выдачи медицинских лицензий и реализации программ социально-психологической поддержки авиационного персонала</a:t>
            </a:r>
          </a:p>
          <a:p>
            <a:pPr marL="0" indent="0">
              <a:buNone/>
            </a:pPr>
            <a:r>
              <a:rPr lang="ru-RU" dirty="0"/>
              <a:t>   </a:t>
            </a:r>
          </a:p>
          <a:p>
            <a:pPr marL="0" indent="0">
              <a:buNone/>
            </a:pPr>
            <a:r>
              <a:rPr lang="ru-RU" dirty="0"/>
              <a:t>    Доступная, доказала эффективность и экономическую выгоду</a:t>
            </a:r>
          </a:p>
          <a:p>
            <a:pPr marL="0" indent="0">
              <a:buNone/>
            </a:pPr>
            <a:r>
              <a:rPr lang="ru-RU" dirty="0"/>
              <a:t>   Поощряет и дает возможность действовать на основании информации со стороны коллег</a:t>
            </a:r>
          </a:p>
          <a:p>
            <a:pPr marL="0" indent="0">
              <a:buNone/>
            </a:pPr>
            <a:r>
              <a:rPr lang="ru-RU" dirty="0"/>
              <a:t>    Снимает клеймо позора при психических проблемах путем повышения осознания эффективности программы и высокого процента успеха возвращения к профессии</a:t>
            </a:r>
          </a:p>
          <a:p>
            <a:pPr marL="0" indent="0">
              <a:buNone/>
            </a:pPr>
            <a:r>
              <a:rPr lang="ru-RU" dirty="0"/>
              <a:t>    Сильная поддержка заинтересованных сторон</a:t>
            </a:r>
          </a:p>
          <a:p>
            <a:pPr marL="0" indent="0">
              <a:buNone/>
            </a:pPr>
            <a:r>
              <a:rPr lang="ru-RU" dirty="0"/>
              <a:t>     Взаимодействие“ с Регулирующими органами и с авиакомпаниями</a:t>
            </a:r>
          </a:p>
          <a:p>
            <a:pPr marL="0" indent="0">
              <a:buNone/>
            </a:pPr>
            <a:r>
              <a:rPr lang="ru-RU" dirty="0"/>
              <a:t>(ICAO/IATA)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   Укрепляет систему безопасности полетов</a:t>
            </a:r>
          </a:p>
          <a:p>
            <a:pPr marL="0" indent="0">
              <a:buNone/>
            </a:pPr>
            <a:r>
              <a:rPr lang="ru-RU" dirty="0"/>
              <a:t>    Тесная (непосредственная) связь с компетентными руководящими органами</a:t>
            </a:r>
          </a:p>
          <a:p>
            <a:pPr marL="0" indent="0">
              <a:buNone/>
            </a:pPr>
            <a:r>
              <a:rPr lang="ru-RU" dirty="0"/>
              <a:t>  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Почему </a:t>
            </a:r>
            <a:r>
              <a:rPr lang="en-US" dirty="0"/>
              <a:t>PSP</a:t>
            </a:r>
            <a:r>
              <a:rPr lang="ru-RU" dirty="0"/>
              <a:t>?</a:t>
            </a:r>
            <a:endParaRPr lang="en-GB" dirty="0"/>
          </a:p>
        </p:txBody>
      </p:sp>
      <p:pic>
        <p:nvPicPr>
          <p:cNvPr id="4" name="Объект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952" y="2132856"/>
            <a:ext cx="5472608" cy="4182166"/>
          </a:xfrm>
          <a:prstGeom prst="rect">
            <a:avLst/>
          </a:prstGeom>
        </p:spPr>
      </p:pic>
      <p:pic>
        <p:nvPicPr>
          <p:cNvPr id="5" name="Изображение 4" descr="авам логотип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20" y="5373216"/>
            <a:ext cx="1656184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92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5360" y="1772816"/>
            <a:ext cx="5256584" cy="54006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/>
              <a:t> </a:t>
            </a:r>
          </a:p>
          <a:p>
            <a:r>
              <a:rPr lang="ru-RU" dirty="0" smtClean="0"/>
              <a:t>90</a:t>
            </a:r>
            <a:r>
              <a:rPr lang="ru-RU" dirty="0"/>
              <a:t>% случаев выздоровления </a:t>
            </a:r>
            <a:endParaRPr lang="ru-RU" dirty="0"/>
          </a:p>
          <a:p>
            <a:r>
              <a:rPr lang="ru-RU" dirty="0" smtClean="0"/>
              <a:t>Конфиденциальность </a:t>
            </a:r>
            <a:r>
              <a:rPr lang="ru-RU" dirty="0"/>
              <a:t>и защита личных данных</a:t>
            </a:r>
          </a:p>
          <a:p>
            <a:r>
              <a:rPr lang="ru-RU" dirty="0" smtClean="0"/>
              <a:t>6000 </a:t>
            </a:r>
            <a:r>
              <a:rPr lang="ru-RU" dirty="0"/>
              <a:t>пилотов повторно получили лицензию</a:t>
            </a:r>
          </a:p>
          <a:p>
            <a:r>
              <a:rPr lang="ru-RU" dirty="0"/>
              <a:t>85% долгосрочной устойчивой трезвости</a:t>
            </a:r>
          </a:p>
          <a:p>
            <a:r>
              <a:rPr lang="ru-RU" dirty="0"/>
              <a:t>Программа покрывает употребление всех </a:t>
            </a:r>
            <a:r>
              <a:rPr lang="ru-RU" dirty="0" smtClean="0"/>
              <a:t>веществ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Сотрудничество:</a:t>
            </a:r>
          </a:p>
          <a:p>
            <a:r>
              <a:rPr lang="ru-RU" dirty="0"/>
              <a:t>Профсоюзы</a:t>
            </a:r>
          </a:p>
          <a:p>
            <a:r>
              <a:rPr lang="ru-RU" dirty="0"/>
              <a:t>работодатели</a:t>
            </a:r>
          </a:p>
          <a:p>
            <a:r>
              <a:rPr lang="ru-RU" dirty="0"/>
              <a:t>регулирующие органы</a:t>
            </a:r>
          </a:p>
          <a:p>
            <a:r>
              <a:rPr lang="ru-RU" dirty="0"/>
              <a:t>медицинские эксперты</a:t>
            </a:r>
          </a:p>
          <a:p>
            <a:endParaRPr lang="ru-RU" dirty="0"/>
          </a:p>
          <a:p>
            <a:r>
              <a:rPr lang="ru-RU" b="1" dirty="0"/>
              <a:t>“выборочное тестирование” </a:t>
            </a:r>
          </a:p>
          <a:p>
            <a:r>
              <a:rPr lang="ru-RU" dirty="0"/>
              <a:t>Выявляет  5 - </a:t>
            </a:r>
            <a:r>
              <a:rPr lang="ru-RU" dirty="0" smtClean="0"/>
              <a:t>20 </a:t>
            </a:r>
            <a:r>
              <a:rPr lang="ru-RU" dirty="0"/>
              <a:t>пилотов в год</a:t>
            </a:r>
          </a:p>
          <a:p>
            <a:r>
              <a:rPr lang="ru-RU" dirty="0"/>
              <a:t>&lt; 0.1% имеют положительные результаты тестирования</a:t>
            </a:r>
          </a:p>
          <a:p>
            <a:r>
              <a:rPr lang="ru-RU" dirty="0"/>
              <a:t>Прямые затраты   $6 млн USD </a:t>
            </a:r>
          </a:p>
          <a:p>
            <a:r>
              <a:rPr lang="ru-RU" b="1" dirty="0"/>
              <a:t>HIMS </a:t>
            </a:r>
            <a:endParaRPr lang="ru-RU" b="1" dirty="0" smtClean="0"/>
          </a:p>
          <a:p>
            <a:r>
              <a:rPr lang="ru-RU" dirty="0" smtClean="0"/>
              <a:t>Привлекает </a:t>
            </a:r>
            <a:r>
              <a:rPr lang="ru-RU" dirty="0"/>
              <a:t>200 пилотов в год</a:t>
            </a:r>
          </a:p>
          <a:p>
            <a:r>
              <a:rPr lang="ru-RU" dirty="0"/>
              <a:t>87% выявляют БЕЗ тестирования</a:t>
            </a:r>
          </a:p>
          <a:p>
            <a:r>
              <a:rPr lang="ru-RU" dirty="0"/>
              <a:t>Прямые затраты   $ 225 </a:t>
            </a:r>
            <a:r>
              <a:rPr lang="ru-RU" dirty="0" err="1" smtClean="0"/>
              <a:t>тыс</a:t>
            </a:r>
            <a:r>
              <a:rPr lang="ru-RU" dirty="0" smtClean="0"/>
              <a:t> </a:t>
            </a:r>
            <a:endParaRPr lang="ru-RU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900" b="1" dirty="0" smtClean="0"/>
              <a:t>Многолетний </a:t>
            </a:r>
            <a:r>
              <a:rPr lang="ru-RU" sz="2900" b="1" dirty="0"/>
              <a:t>опыт приобретенный в рамках существующих </a:t>
            </a:r>
            <a:r>
              <a:rPr lang="ru-RU" sz="2900" b="1" dirty="0" smtClean="0"/>
              <a:t>программ</a:t>
            </a:r>
            <a:br>
              <a:rPr lang="ru-RU" sz="2900" b="1" dirty="0" smtClean="0"/>
            </a:br>
            <a:r>
              <a:rPr lang="ru-RU" sz="2900" b="1" dirty="0" smtClean="0"/>
              <a:t> </a:t>
            </a:r>
            <a:r>
              <a:rPr lang="ru-RU" sz="2900" b="1" dirty="0"/>
              <a:t>(HIMS – в США и Канаде) с 1974</a:t>
            </a:r>
            <a:r>
              <a:rPr lang="ru-RU" b="1" dirty="0"/>
              <a:t/>
            </a:r>
            <a:br>
              <a:rPr lang="ru-RU" b="1" dirty="0"/>
            </a:br>
            <a:endParaRPr lang="en-GB" dirty="0"/>
          </a:p>
        </p:txBody>
      </p:sp>
      <p:pic>
        <p:nvPicPr>
          <p:cNvPr id="4" name="Picture 1567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663951" y="2132856"/>
            <a:ext cx="5423115" cy="4067336"/>
          </a:xfrm>
          <a:prstGeom prst="rect">
            <a:avLst/>
          </a:prstGeom>
        </p:spPr>
      </p:pic>
      <p:pic>
        <p:nvPicPr>
          <p:cNvPr id="5" name="Изображение 4" descr="авам логотип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20" y="5373216"/>
            <a:ext cx="1656184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2249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Форма волн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Форма волны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Форма волны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3952</TotalTime>
  <Words>667</Words>
  <Application>Microsoft Office PowerPoint</Application>
  <PresentationFormat>Широкоэкранный</PresentationFormat>
  <Paragraphs>122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Candara</vt:lpstr>
      <vt:lpstr>Symbol</vt:lpstr>
      <vt:lpstr>Форма волны</vt:lpstr>
      <vt:lpstr>Современные практики психологической и социальной адаптации авиационного персонала как инструмент управления безопасностью полетов</vt:lpstr>
      <vt:lpstr>Программа социально-психологической поддержки авиационного персонала </vt:lpstr>
      <vt:lpstr>Согласно прогнозам ежегодный поток пассажирских перевозок удвоится к 2035 году</vt:lpstr>
      <vt:lpstr>Хронология событий</vt:lpstr>
      <vt:lpstr>В начале 2016 Европейского агентство по авиационной безопасности (EASA) предложило сделать Программы социально-психологической поддержки авиационного персонала (PSP), обязательными на территории Европы, и таким образом гарантировать их доступность для каждой авиакомпании и «договорившихся» государств. </vt:lpstr>
      <vt:lpstr>Поправки к правилам медицинского освидетельствования как часть реализации рекомендаций рабочей группы по расследованию катастрофы Germanwings 9525  (Изменения в правилах (EU) No 965/2012)  RMT.0700 </vt:lpstr>
      <vt:lpstr>6 рекомендаций EASA по реализации PSP</vt:lpstr>
      <vt:lpstr>Почему PSP?</vt:lpstr>
      <vt:lpstr>  Многолетний опыт приобретенный в рамках существующих программ  (HIMS – в США и Канаде) с 1974 </vt:lpstr>
      <vt:lpstr>Основные принципы программы PSP</vt:lpstr>
      <vt:lpstr>Преимущества Benefits </vt:lpstr>
      <vt:lpstr>АССОЦИАЦИЯ ВРАЧЕЙ АВИАЦИОННОЙ МЕДИЦИНЫ Россия, 125367, г. Москва, Иваньковское шоссе, д. 7 Тел: (495) 490-03-91; e-mail: avam@myrambler.ru  www.avam-avia.ru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Тугоухость и профессиональные заболевания у членов летных экипажей гражданских  воздушных судов.</dc:title>
  <dc:creator>kolesnikova_ev</dc:creator>
  <cp:lastModifiedBy>Verba-HomeUser</cp:lastModifiedBy>
  <cp:revision>52</cp:revision>
  <dcterms:created xsi:type="dcterms:W3CDTF">2016-11-23T09:18:11Z</dcterms:created>
  <dcterms:modified xsi:type="dcterms:W3CDTF">2018-02-05T09:11:30Z</dcterms:modified>
</cp:coreProperties>
</file>