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1" r:id="rId1"/>
  </p:sldMasterIdLst>
  <p:sldIdLst>
    <p:sldId id="276" r:id="rId2"/>
    <p:sldId id="256" r:id="rId3"/>
    <p:sldId id="258" r:id="rId4"/>
    <p:sldId id="279" r:id="rId5"/>
    <p:sldId id="259" r:id="rId6"/>
    <p:sldId id="274" r:id="rId7"/>
    <p:sldId id="286" r:id="rId8"/>
    <p:sldId id="260" r:id="rId9"/>
    <p:sldId id="261" r:id="rId10"/>
    <p:sldId id="257" r:id="rId11"/>
    <p:sldId id="277" r:id="rId12"/>
    <p:sldId id="283" r:id="rId13"/>
    <p:sldId id="287" r:id="rId14"/>
    <p:sldId id="282" r:id="rId15"/>
    <p:sldId id="284" r:id="rId16"/>
    <p:sldId id="281" r:id="rId17"/>
    <p:sldId id="288" r:id="rId18"/>
    <p:sldId id="27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297F956D-50A2-4953-8E77-22D65F5CD34C}">
          <p14:sldIdLst>
            <p14:sldId id="276"/>
            <p14:sldId id="256"/>
            <p14:sldId id="258"/>
            <p14:sldId id="279"/>
            <p14:sldId id="259"/>
            <p14:sldId id="274"/>
            <p14:sldId id="286"/>
            <p14:sldId id="260"/>
            <p14:sldId id="261"/>
            <p14:sldId id="257"/>
            <p14:sldId id="277"/>
            <p14:sldId id="283"/>
            <p14:sldId id="287"/>
            <p14:sldId id="282"/>
            <p14:sldId id="284"/>
            <p14:sldId id="281"/>
            <p14:sldId id="288"/>
            <p14:sldId id="27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Темный стиль 1 — акцент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Темный стиль 2 — акцент 1/акцент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5" d="100"/>
          <a:sy n="115" d="100"/>
        </p:scale>
        <p:origin x="43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3673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06795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87556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12001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6696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8" name="Date Placeholder 7"/>
          <p:cNvSpPr>
            <a:spLocks noGrp="1"/>
          </p:cNvSpPr>
          <p:nvPr>
            <p:ph type="dt" sz="half" idx="10"/>
          </p:nvPr>
        </p:nvSpPr>
        <p:spPr/>
        <p:txBody>
          <a:bodyPr/>
          <a:lstStyle/>
          <a:p>
            <a:fld id="{B61BEF0D-F0BB-DE4B-95CE-6DB70DBA9567}" type="datetimeFigureOut">
              <a:rPr lang="en-US" smtClean="0"/>
              <a:pPr/>
              <a:t>2/5/2018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37714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 name="Date Placeholder 1"/>
          <p:cNvSpPr>
            <a:spLocks noGrp="1"/>
          </p:cNvSpPr>
          <p:nvPr>
            <p:ph type="dt" sz="half" idx="10"/>
          </p:nvPr>
        </p:nvSpPr>
        <p:spPr/>
        <p:txBody>
          <a:bodyPr/>
          <a:lstStyle/>
          <a:p>
            <a:fld id="{B61BEF0D-F0BB-DE4B-95CE-6DB70DBA9567}" type="datetimeFigureOut">
              <a:rPr lang="en-US" smtClean="0"/>
              <a:pPr/>
              <a:t>2/5/2018</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6000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dirty="0"/>
          </a:p>
        </p:txBody>
      </p:sp>
      <p:sp>
        <p:nvSpPr>
          <p:cNvPr id="2" name="Date Placeholder 1"/>
          <p:cNvSpPr>
            <a:spLocks noGrp="1"/>
          </p:cNvSpPr>
          <p:nvPr>
            <p:ph type="dt" sz="half" idx="10"/>
          </p:nvPr>
        </p:nvSpPr>
        <p:spPr/>
        <p:txBody>
          <a:bodyPr/>
          <a:lstStyle/>
          <a:p>
            <a:fld id="{B61BEF0D-F0BB-DE4B-95CE-6DB70DBA9567}" type="datetimeFigureOut">
              <a:rPr lang="en-US" smtClean="0"/>
              <a:pPr/>
              <a:t>2/5/2018</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29789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61BEF0D-F0BB-DE4B-95CE-6DB70DBA9567}" type="datetimeFigureOut">
              <a:rPr lang="en-US" smtClean="0"/>
              <a:pPr/>
              <a:t>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72646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ru-RU" smtClean="0"/>
              <a:t>Образец заголовка</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8" name="Date Placeholder 7"/>
          <p:cNvSpPr>
            <a:spLocks noGrp="1"/>
          </p:cNvSpPr>
          <p:nvPr>
            <p:ph type="dt" sz="half" idx="10"/>
          </p:nvPr>
        </p:nvSpPr>
        <p:spPr/>
        <p:txBody>
          <a:bodyPr/>
          <a:lstStyle/>
          <a:p>
            <a:fld id="{B61BEF0D-F0BB-DE4B-95CE-6DB70DBA9567}" type="datetimeFigureOut">
              <a:rPr lang="en-US" smtClean="0"/>
              <a:pPr/>
              <a:t>2/5/2018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47141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50000"/>
              <a:lumOff val="5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8" name="Date Placeholder 7"/>
          <p:cNvSpPr>
            <a:spLocks noGrp="1"/>
          </p:cNvSpPr>
          <p:nvPr>
            <p:ph type="dt" sz="half" idx="10"/>
          </p:nvPr>
        </p:nvSpPr>
        <p:spPr/>
        <p:txBody>
          <a:bodyPr/>
          <a:lstStyle/>
          <a:p>
            <a:fld id="{B61BEF0D-F0BB-DE4B-95CE-6DB70DBA9567}" type="datetimeFigureOut">
              <a:rPr lang="en-US" smtClean="0"/>
              <a:pPr/>
              <a:t>2/5/2018</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7358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8" name="Rectangle 37"/>
          <p:cNvSpPr/>
          <p:nvPr/>
        </p:nvSpPr>
        <p:spPr>
          <a:xfrm>
            <a:off x="11815864" y="758952"/>
            <a:ext cx="384048" cy="533095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fld id="{B61BEF0D-F0BB-DE4B-95CE-6DB70DBA9567}" type="datetimeFigureOut">
              <a:rPr lang="en-US" smtClean="0"/>
              <a:pPr/>
              <a:t>2/5/2018</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61305800"/>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48807" y="764387"/>
            <a:ext cx="7983416" cy="5337475"/>
          </a:xfrm>
        </p:spPr>
      </p:pic>
      <p:sp>
        <p:nvSpPr>
          <p:cNvPr id="6" name="TextBox 5"/>
          <p:cNvSpPr txBox="1"/>
          <p:nvPr/>
        </p:nvSpPr>
        <p:spPr>
          <a:xfrm>
            <a:off x="8247185" y="5213808"/>
            <a:ext cx="734175" cy="369332"/>
          </a:xfrm>
          <a:prstGeom prst="rect">
            <a:avLst/>
          </a:prstGeom>
          <a:noFill/>
        </p:spPr>
        <p:txBody>
          <a:bodyPr wrap="none" rtlCol="0">
            <a:spAutoFit/>
          </a:bodyPr>
          <a:lstStyle/>
          <a:p>
            <a:r>
              <a:rPr lang="en-US" dirty="0" smtClean="0">
                <a:solidFill>
                  <a:srgbClr val="F0F0F0"/>
                </a:solidFill>
              </a:rPr>
              <a:t>www.</a:t>
            </a:r>
            <a:endParaRPr lang="ru-RU" dirty="0">
              <a:solidFill>
                <a:srgbClr val="F0F0F0"/>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69" y="1225105"/>
            <a:ext cx="3147646" cy="4437166"/>
          </a:xfrm>
          <a:prstGeom prst="rect">
            <a:avLst/>
          </a:prstGeom>
        </p:spPr>
      </p:pic>
      <p:sp>
        <p:nvSpPr>
          <p:cNvPr id="8" name="Прямоугольник 7"/>
          <p:cNvSpPr/>
          <p:nvPr/>
        </p:nvSpPr>
        <p:spPr>
          <a:xfrm>
            <a:off x="325315" y="4826285"/>
            <a:ext cx="1776475" cy="835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p:cNvPicPr>
            <a:picLocks noChangeAspect="1"/>
          </p:cNvPicPr>
          <p:nvPr/>
        </p:nvPicPr>
        <p:blipFill rotWithShape="1">
          <a:blip r:embed="rId3">
            <a:extLst>
              <a:ext uri="{28A0092B-C50C-407E-A947-70E740481C1C}">
                <a14:useLocalDpi xmlns:a14="http://schemas.microsoft.com/office/drawing/2010/main" val="0"/>
              </a:ext>
            </a:extLst>
          </a:blip>
          <a:srcRect l="32941" t="82675" r="36352"/>
          <a:stretch/>
        </p:blipFill>
        <p:spPr>
          <a:xfrm>
            <a:off x="492370" y="4818351"/>
            <a:ext cx="1061062" cy="843919"/>
          </a:xfrm>
          <a:prstGeom prst="rect">
            <a:avLst/>
          </a:prstGeom>
        </p:spPr>
      </p:pic>
    </p:spTree>
    <p:extLst>
      <p:ext uri="{BB962C8B-B14F-4D97-AF65-F5344CB8AC3E}">
        <p14:creationId xmlns:p14="http://schemas.microsoft.com/office/powerpoint/2010/main" val="287669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213" y="2632060"/>
            <a:ext cx="2989041" cy="1323439"/>
          </a:xfrm>
          <a:prstGeom prst="rect">
            <a:avLst/>
          </a:prstGeom>
          <a:noFill/>
        </p:spPr>
        <p:txBody>
          <a:bodyPr wrap="square" rtlCol="0">
            <a:spAutoFit/>
          </a:bodyPr>
          <a:lstStyle/>
          <a:p>
            <a:pPr algn="ctr"/>
            <a:r>
              <a:rPr lang="en-US" sz="4000" dirty="0"/>
              <a:t>The Draft Program</a:t>
            </a:r>
            <a:endParaRPr lang="ru-RU" sz="3200" dirty="0"/>
          </a:p>
        </p:txBody>
      </p:sp>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701" y="4955186"/>
            <a:ext cx="840364" cy="844062"/>
          </a:xfrm>
          <a:prstGeom prst="rect">
            <a:avLst/>
          </a:prstGeom>
        </p:spPr>
      </p:pic>
      <p:sp>
        <p:nvSpPr>
          <p:cNvPr id="2" name="Содержимое 1"/>
          <p:cNvSpPr>
            <a:spLocks noGrp="1"/>
          </p:cNvSpPr>
          <p:nvPr>
            <p:ph idx="1"/>
          </p:nvPr>
        </p:nvSpPr>
        <p:spPr>
          <a:xfrm>
            <a:off x="3869267" y="864108"/>
            <a:ext cx="7700825" cy="5120640"/>
          </a:xfrm>
        </p:spPr>
        <p:txBody>
          <a:bodyPr/>
          <a:lstStyle/>
          <a:p>
            <a:pPr marL="0" indent="0" algn="just">
              <a:buNone/>
            </a:pPr>
            <a:r>
              <a:rPr lang="en-US" sz="3200" dirty="0"/>
              <a:t>3. Medical provision of flight operational safety.</a:t>
            </a:r>
            <a:endParaRPr lang="ru-RU" sz="3200" dirty="0"/>
          </a:p>
          <a:p>
            <a:pPr algn="just"/>
            <a:r>
              <a:rPr lang="en-US" sz="1600" dirty="0"/>
              <a:t>3.1. In-flight medical emergencies. Strategies and procedures of medical assistance for passengers.   </a:t>
            </a:r>
            <a:endParaRPr lang="ru-RU" sz="1600" dirty="0"/>
          </a:p>
          <a:p>
            <a:pPr algn="just"/>
            <a:r>
              <a:rPr lang="en-US" sz="1600" dirty="0"/>
              <a:t>3.1.1. Medical clearance to meet applicable requirements for passengers.</a:t>
            </a:r>
            <a:endParaRPr lang="ru-RU" sz="1600" dirty="0"/>
          </a:p>
          <a:p>
            <a:pPr algn="just"/>
            <a:r>
              <a:rPr lang="en-US" sz="1600" dirty="0"/>
              <a:t>3.2. Aircrafts first aid medical equipment and supplies.</a:t>
            </a:r>
            <a:endParaRPr lang="ru-RU" sz="1600" dirty="0"/>
          </a:p>
          <a:p>
            <a:pPr algn="just"/>
            <a:r>
              <a:rPr lang="en-US" sz="1600" dirty="0"/>
              <a:t>3.3. Reasons for grounding at pre-flight medical check-ups.</a:t>
            </a:r>
            <a:endParaRPr lang="ru-RU" sz="1600" dirty="0"/>
          </a:p>
          <a:p>
            <a:endParaRPr lang="ru-RU" dirty="0"/>
          </a:p>
        </p:txBody>
      </p:sp>
    </p:spTree>
    <p:extLst>
      <p:ext uri="{BB962C8B-B14F-4D97-AF65-F5344CB8AC3E}">
        <p14:creationId xmlns:p14="http://schemas.microsoft.com/office/powerpoint/2010/main" val="21627896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717796" y="1238177"/>
            <a:ext cx="7315200" cy="5120640"/>
          </a:xfrm>
        </p:spPr>
        <p:txBody>
          <a:bodyPr/>
          <a:lstStyle/>
          <a:p>
            <a:pPr marL="0" indent="0">
              <a:buNone/>
            </a:pPr>
            <a:r>
              <a:rPr lang="en-US" sz="3200" dirty="0"/>
              <a:t>4. Collaboration between Aviation Medicine Doctors Association (AMDA) and European Society of Aerospace Medicine (ESAM).</a:t>
            </a:r>
            <a:endParaRPr lang="ru-RU" sz="3200" dirty="0"/>
          </a:p>
          <a:p>
            <a:r>
              <a:rPr lang="en-US" dirty="0"/>
              <a:t>4.1. Report from ESAM President on activities of the European Society of Aerospace Medicine.</a:t>
            </a:r>
            <a:endParaRPr lang="ru-RU" dirty="0"/>
          </a:p>
          <a:p>
            <a:r>
              <a:rPr lang="en-US" dirty="0"/>
              <a:t>4.2. Main scientific goals of ESAM (Advisory Board Committee report).</a:t>
            </a:r>
            <a:endParaRPr lang="ru-RU" dirty="0"/>
          </a:p>
          <a:p>
            <a:r>
              <a:rPr lang="en-US" dirty="0"/>
              <a:t>4.3. Joint meeting of ESAM (EC) Executive Committee and </a:t>
            </a:r>
            <a:r>
              <a:rPr lang="ru-RU" dirty="0"/>
              <a:t>АВАМ</a:t>
            </a:r>
            <a:r>
              <a:rPr lang="en-US" dirty="0"/>
              <a:t> Presidium.</a:t>
            </a:r>
            <a:endParaRPr lang="ru-RU" dirty="0"/>
          </a:p>
          <a:p>
            <a:pPr marL="0" indent="0">
              <a:buNone/>
            </a:pPr>
            <a:endParaRPr lang="ru-RU" dirty="0"/>
          </a:p>
          <a:p>
            <a:endParaRPr lang="ru-RU" dirty="0"/>
          </a:p>
        </p:txBody>
      </p:sp>
      <p:sp>
        <p:nvSpPr>
          <p:cNvPr id="4" name="Название 3"/>
          <p:cNvSpPr txBox="1">
            <a:spLocks noGrp="1"/>
          </p:cNvSpPr>
          <p:nvPr>
            <p:ph type="title"/>
          </p:nvPr>
        </p:nvSpPr>
        <p:spPr>
          <a:prstGeom prst="rect">
            <a:avLst/>
          </a:prstGeom>
          <a:noFill/>
        </p:spPr>
        <p:txBody>
          <a:bodyPr wrap="square" rtlCol="0">
            <a:spAutoFit/>
          </a:bodyPr>
          <a:lstStyle/>
          <a:p>
            <a:pPr algn="ctr"/>
            <a:r>
              <a:rPr lang="en-US" sz="4000" dirty="0"/>
              <a:t>The Draft Program</a:t>
            </a:r>
            <a:endParaRPr lang="ru-RU" sz="3200" dirty="0"/>
          </a:p>
        </p:txBody>
      </p:sp>
      <p:pic>
        <p:nvPicPr>
          <p:cNvPr id="5"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674" y="4846766"/>
            <a:ext cx="1017908" cy="1022387"/>
          </a:xfrm>
          <a:prstGeom prst="rect">
            <a:avLst/>
          </a:prstGeom>
        </p:spPr>
      </p:pic>
    </p:spTree>
    <p:extLst>
      <p:ext uri="{BB962C8B-B14F-4D97-AF65-F5344CB8AC3E}">
        <p14:creationId xmlns:p14="http://schemas.microsoft.com/office/powerpoint/2010/main" val="27966826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p:cNvPicPr>
            <a:picLocks noChangeAspect="1"/>
          </p:cNvPicPr>
          <p:nvPr/>
        </p:nvPicPr>
        <p:blipFill>
          <a:blip r:embed="rId2"/>
          <a:stretch>
            <a:fillRect/>
          </a:stretch>
        </p:blipFill>
        <p:spPr>
          <a:xfrm>
            <a:off x="3048000" y="1526749"/>
            <a:ext cx="5061579" cy="3374386"/>
          </a:xfrm>
          <a:prstGeom prst="rect">
            <a:avLst/>
          </a:prstGeom>
        </p:spPr>
      </p:pic>
      <p:sp>
        <p:nvSpPr>
          <p:cNvPr id="5" name="Название 1"/>
          <p:cNvSpPr>
            <a:spLocks noGrp="1"/>
          </p:cNvSpPr>
          <p:nvPr>
            <p:ph type="title"/>
          </p:nvPr>
        </p:nvSpPr>
        <p:spPr/>
        <p:txBody>
          <a:bodyPr>
            <a:normAutofit/>
          </a:bodyPr>
          <a:lstStyle/>
          <a:p>
            <a:pPr algn="ctr"/>
            <a:r>
              <a:rPr lang="en-US" sz="4400" dirty="0"/>
              <a:t>L</a:t>
            </a:r>
            <a:r>
              <a:rPr lang="en-US" sz="4400" dirty="0" smtClean="0"/>
              <a:t>ocation</a:t>
            </a:r>
            <a:endParaRPr lang="ru-RU" sz="4400" dirty="0"/>
          </a:p>
        </p:txBody>
      </p:sp>
      <p:pic>
        <p:nvPicPr>
          <p:cNvPr id="6" name="Изображение 5"/>
          <p:cNvPicPr>
            <a:picLocks noChangeAspect="1"/>
          </p:cNvPicPr>
          <p:nvPr/>
        </p:nvPicPr>
        <p:blipFill>
          <a:blip r:embed="rId3"/>
          <a:stretch>
            <a:fillRect/>
          </a:stretch>
        </p:blipFill>
        <p:spPr>
          <a:xfrm>
            <a:off x="7033452" y="3512451"/>
            <a:ext cx="4691420" cy="3518565"/>
          </a:xfrm>
          <a:prstGeom prst="rect">
            <a:avLst/>
          </a:prstGeom>
        </p:spPr>
      </p:pic>
      <p:sp>
        <p:nvSpPr>
          <p:cNvPr id="2" name="Прямоугольник 1"/>
          <p:cNvSpPr/>
          <p:nvPr/>
        </p:nvSpPr>
        <p:spPr>
          <a:xfrm>
            <a:off x="4160108" y="379698"/>
            <a:ext cx="6096000" cy="830997"/>
          </a:xfrm>
          <a:prstGeom prst="rect">
            <a:avLst/>
          </a:prstGeom>
        </p:spPr>
        <p:txBody>
          <a:bodyPr>
            <a:spAutoFit/>
          </a:bodyPr>
          <a:lstStyle/>
          <a:p>
            <a:pPr algn="ctr"/>
            <a:r>
              <a:rPr lang="en-US" sz="2400" dirty="0"/>
              <a:t>Sheremetyevo Airport is the largest international </a:t>
            </a:r>
            <a:r>
              <a:rPr lang="en-US" sz="2400" dirty="0" smtClean="0"/>
              <a:t>airport in Russia</a:t>
            </a:r>
            <a:endParaRPr lang="ru-RU" sz="2400" dirty="0"/>
          </a:p>
        </p:txBody>
      </p:sp>
    </p:spTree>
    <p:extLst>
      <p:ext uri="{BB962C8B-B14F-4D97-AF65-F5344CB8AC3E}">
        <p14:creationId xmlns:p14="http://schemas.microsoft.com/office/powerpoint/2010/main" val="14294184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Заголовок 18"/>
          <p:cNvSpPr>
            <a:spLocks noGrp="1"/>
          </p:cNvSpPr>
          <p:nvPr>
            <p:ph type="title"/>
          </p:nvPr>
        </p:nvSpPr>
        <p:spPr>
          <a:xfrm>
            <a:off x="514216" y="1444214"/>
            <a:ext cx="2834640" cy="2377440"/>
          </a:xfrm>
        </p:spPr>
        <p:txBody>
          <a:bodyPr>
            <a:normAutofit/>
          </a:bodyPr>
          <a:lstStyle/>
          <a:p>
            <a:r>
              <a:rPr lang="en-US" sz="4400" dirty="0" smtClean="0"/>
              <a:t>Location</a:t>
            </a:r>
            <a:endParaRPr lang="ru-RU" sz="4400" dirty="0"/>
          </a:p>
        </p:txBody>
      </p:sp>
      <p:pic>
        <p:nvPicPr>
          <p:cNvPr id="5" name="Объект 4"/>
          <p:cNvPicPr>
            <a:picLocks noGrp="1" noChangeAspect="1"/>
          </p:cNvPicPr>
          <p:nvPr>
            <p:ph type="pic" idx="1"/>
          </p:nvPr>
        </p:nvPicPr>
        <p:blipFill>
          <a:blip r:embed="rId2"/>
          <a:srcRect l="8577" r="8577"/>
          <a:stretch>
            <a:fillRect/>
          </a:stretch>
        </p:blipFill>
        <p:spPr>
          <a:xfrm>
            <a:off x="548642" y="313835"/>
            <a:ext cx="3668356" cy="2409769"/>
          </a:xfrm>
          <a:prstGeom prst="rect">
            <a:avLst/>
          </a:prstGeom>
        </p:spPr>
      </p:pic>
      <p:sp>
        <p:nvSpPr>
          <p:cNvPr id="8" name="TextBox 7"/>
          <p:cNvSpPr txBox="1"/>
          <p:nvPr/>
        </p:nvSpPr>
        <p:spPr>
          <a:xfrm>
            <a:off x="4249271" y="1678193"/>
            <a:ext cx="7444291" cy="5016758"/>
          </a:xfrm>
          <a:prstGeom prst="rect">
            <a:avLst/>
          </a:prstGeom>
          <a:noFill/>
        </p:spPr>
        <p:txBody>
          <a:bodyPr wrap="square" rtlCol="0">
            <a:spAutoFit/>
          </a:bodyPr>
          <a:lstStyle/>
          <a:p>
            <a:pPr algn="just"/>
            <a:r>
              <a:rPr lang="ru-RU" sz="2000" dirty="0" smtClean="0"/>
              <a:t>	</a:t>
            </a:r>
            <a:r>
              <a:rPr lang="en-US" sz="2000" dirty="0" err="1" smtClean="0"/>
              <a:t>Sheremetyevo</a:t>
            </a:r>
            <a:r>
              <a:rPr lang="en-US" sz="2000" dirty="0" smtClean="0"/>
              <a:t> International Airport is the largest Russian airport handling scheduled international flights. The Airport’s network of routes includes more than 300 destinations. The </a:t>
            </a:r>
            <a:r>
              <a:rPr lang="en-US" sz="2000" dirty="0" err="1" smtClean="0"/>
              <a:t>Sheremetyevo</a:t>
            </a:r>
            <a:r>
              <a:rPr lang="en-US" sz="2000" dirty="0" smtClean="0"/>
              <a:t> Airport’s services are utilized by the representatives of three major aviation alliances: </a:t>
            </a:r>
            <a:r>
              <a:rPr lang="en-US" sz="2000" dirty="0" err="1" smtClean="0"/>
              <a:t>SkyTeam</a:t>
            </a:r>
            <a:r>
              <a:rPr lang="en-US" sz="2000" dirty="0" smtClean="0"/>
              <a:t> (Air France, KLM, Delta, CSA Czech Airlines, Alitalia, China Southern Airlines, Korean Air, etc.); Star Alliance (SAS, Air China, LOT, </a:t>
            </a:r>
            <a:r>
              <a:rPr lang="en-US" sz="2000" dirty="0" err="1" smtClean="0"/>
              <a:t>Adria</a:t>
            </a:r>
            <a:r>
              <a:rPr lang="en-US" sz="2000" dirty="0" smtClean="0"/>
              <a:t> Airways, etc.); </a:t>
            </a:r>
            <a:r>
              <a:rPr lang="en-US" sz="2000" dirty="0" err="1" smtClean="0"/>
              <a:t>Oneworld</a:t>
            </a:r>
            <a:r>
              <a:rPr lang="en-US" sz="2000" dirty="0" smtClean="0"/>
              <a:t> (</a:t>
            </a:r>
            <a:r>
              <a:rPr lang="en-US" sz="2000" dirty="0" err="1" smtClean="0"/>
              <a:t>Finnair</a:t>
            </a:r>
            <a:r>
              <a:rPr lang="en-US" sz="2000" dirty="0" smtClean="0"/>
              <a:t>).</a:t>
            </a:r>
            <a:endParaRPr lang="ru-RU" sz="2000" dirty="0" smtClean="0"/>
          </a:p>
          <a:p>
            <a:pPr algn="just"/>
            <a:endParaRPr lang="ru-RU" sz="2000" dirty="0" smtClean="0"/>
          </a:p>
          <a:p>
            <a:pPr algn="just"/>
            <a:r>
              <a:rPr lang="ru-RU" sz="2000" b="1" dirty="0" smtClean="0"/>
              <a:t>	</a:t>
            </a:r>
            <a:r>
              <a:rPr lang="en-US" sz="2000" b="1" dirty="0" err="1" smtClean="0"/>
              <a:t>Sheremetyevo</a:t>
            </a:r>
            <a:r>
              <a:rPr lang="en-US" sz="2000" b="1" dirty="0" smtClean="0"/>
              <a:t> is the first Russian airport which became the best by the independent rating ASQ and got international recognition of passengers and experts.</a:t>
            </a:r>
            <a:endParaRPr lang="ru-RU" sz="2000" b="1" dirty="0" smtClean="0"/>
          </a:p>
          <a:p>
            <a:pPr algn="just"/>
            <a:endParaRPr lang="ru-RU" sz="2000" b="1" dirty="0" smtClean="0"/>
          </a:p>
          <a:p>
            <a:pPr algn="just"/>
            <a:r>
              <a:rPr lang="ru-RU" sz="2000" b="1" dirty="0" smtClean="0"/>
              <a:t>	</a:t>
            </a:r>
            <a:r>
              <a:rPr lang="en-US" sz="2000" b="1" dirty="0" smtClean="0"/>
              <a:t>According to ACI ASQ rating, </a:t>
            </a:r>
            <a:r>
              <a:rPr lang="en-US" sz="2000" b="1" dirty="0" err="1" smtClean="0"/>
              <a:t>Sheremetyevo</a:t>
            </a:r>
            <a:r>
              <a:rPr lang="en-US" sz="2000" b="1" dirty="0" smtClean="0"/>
              <a:t> Airport second time was recognized as the best airport in Europe in service quality</a:t>
            </a:r>
            <a:r>
              <a:rPr lang="ru-RU" sz="2000" b="1" dirty="0" smtClean="0"/>
              <a:t>.</a:t>
            </a:r>
            <a:endParaRPr lang="ru-RU" sz="2000" dirty="0"/>
          </a:p>
        </p:txBody>
      </p:sp>
    </p:spTree>
    <p:extLst>
      <p:ext uri="{BB962C8B-B14F-4D97-AF65-F5344CB8AC3E}">
        <p14:creationId xmlns:p14="http://schemas.microsoft.com/office/powerpoint/2010/main" val="5758788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normAutofit/>
          </a:bodyPr>
          <a:lstStyle/>
          <a:p>
            <a:pPr algn="ctr"/>
            <a:r>
              <a:rPr lang="en-US" sz="4400" dirty="0"/>
              <a:t>L</a:t>
            </a:r>
            <a:r>
              <a:rPr lang="en-US" sz="4400" dirty="0" smtClean="0"/>
              <a:t>ocation</a:t>
            </a:r>
            <a:endParaRPr lang="ru-RU" sz="4400" dirty="0"/>
          </a:p>
        </p:txBody>
      </p:sp>
      <p:sp>
        <p:nvSpPr>
          <p:cNvPr id="3" name="Содержимое 2"/>
          <p:cNvSpPr>
            <a:spLocks noGrp="1"/>
          </p:cNvSpPr>
          <p:nvPr>
            <p:ph idx="1"/>
          </p:nvPr>
        </p:nvSpPr>
        <p:spPr>
          <a:xfrm>
            <a:off x="3985785" y="735949"/>
            <a:ext cx="7315200" cy="2491346"/>
          </a:xfrm>
        </p:spPr>
        <p:txBody>
          <a:bodyPr>
            <a:normAutofit/>
          </a:bodyPr>
          <a:lstStyle/>
          <a:p>
            <a:pPr marL="0" indent="0" algn="ctr">
              <a:buNone/>
            </a:pPr>
            <a:r>
              <a:rPr lang="en-US" sz="2800" dirty="0"/>
              <a:t>The </a:t>
            </a:r>
            <a:r>
              <a:rPr lang="en-US" sz="2800" dirty="0" smtClean="0"/>
              <a:t>Congress </a:t>
            </a:r>
            <a:r>
              <a:rPr lang="en-US" sz="2800" dirty="0"/>
              <a:t>will be held </a:t>
            </a:r>
            <a:r>
              <a:rPr lang="en-US" sz="2800" dirty="0" smtClean="0"/>
              <a:t>in </a:t>
            </a:r>
            <a:r>
              <a:rPr lang="en-US" sz="2800" dirty="0"/>
              <a:t>the territory of the </a:t>
            </a:r>
            <a:r>
              <a:rPr lang="en-US" sz="2800" dirty="0" smtClean="0"/>
              <a:t>Corporate University of Sheremetyevo. </a:t>
            </a:r>
          </a:p>
        </p:txBody>
      </p:sp>
      <p:pic>
        <p:nvPicPr>
          <p:cNvPr id="6" name="Изображение 5"/>
          <p:cNvPicPr>
            <a:picLocks noChangeAspect="1"/>
          </p:cNvPicPr>
          <p:nvPr/>
        </p:nvPicPr>
        <p:blipFill>
          <a:blip r:embed="rId2"/>
          <a:stretch>
            <a:fillRect/>
          </a:stretch>
        </p:blipFill>
        <p:spPr>
          <a:xfrm>
            <a:off x="3200401" y="3054848"/>
            <a:ext cx="4101109" cy="2306874"/>
          </a:xfrm>
          <a:prstGeom prst="rect">
            <a:avLst/>
          </a:prstGeo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3385" y="4395778"/>
            <a:ext cx="4104000" cy="2308500"/>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5" y="253985"/>
            <a:ext cx="3960000" cy="2227500"/>
          </a:xfrm>
          <a:prstGeom prst="rect">
            <a:avLst/>
          </a:prstGeom>
        </p:spPr>
      </p:pic>
    </p:spTree>
    <p:extLst>
      <p:ext uri="{BB962C8B-B14F-4D97-AF65-F5344CB8AC3E}">
        <p14:creationId xmlns:p14="http://schemas.microsoft.com/office/powerpoint/2010/main" val="2352926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normAutofit/>
          </a:bodyPr>
          <a:lstStyle/>
          <a:p>
            <a:pPr algn="ctr"/>
            <a:r>
              <a:rPr lang="en-US" sz="4800" dirty="0"/>
              <a:t>Location</a:t>
            </a:r>
            <a:endParaRPr lang="ru-RU" sz="4800" dirty="0"/>
          </a:p>
        </p:txBody>
      </p:sp>
      <p:sp>
        <p:nvSpPr>
          <p:cNvPr id="3" name="Содержимое 2"/>
          <p:cNvSpPr>
            <a:spLocks noGrp="1"/>
          </p:cNvSpPr>
          <p:nvPr>
            <p:ph idx="1"/>
          </p:nvPr>
        </p:nvSpPr>
        <p:spPr>
          <a:xfrm>
            <a:off x="3906339" y="397193"/>
            <a:ext cx="7315200" cy="2481638"/>
          </a:xfrm>
        </p:spPr>
        <p:txBody>
          <a:bodyPr>
            <a:normAutofit fontScale="92500" lnSpcReduction="10000"/>
          </a:bodyPr>
          <a:lstStyle/>
          <a:p>
            <a:pPr marL="0" indent="0" algn="ctr">
              <a:buNone/>
            </a:pPr>
            <a:r>
              <a:rPr lang="en-US" sz="2400" dirty="0"/>
              <a:t>The </a:t>
            </a:r>
            <a:r>
              <a:rPr lang="en-US" sz="2400" dirty="0" smtClean="0"/>
              <a:t>Congress </a:t>
            </a:r>
            <a:r>
              <a:rPr lang="en-US" sz="2400" dirty="0"/>
              <a:t>site is located in a convenient transportation position. </a:t>
            </a:r>
            <a:endParaRPr lang="en-US" sz="2400" dirty="0" smtClean="0"/>
          </a:p>
          <a:p>
            <a:pPr marL="0" indent="0" algn="ctr">
              <a:buNone/>
            </a:pPr>
            <a:r>
              <a:rPr lang="en-US" sz="2400" dirty="0" err="1"/>
              <a:t>A</a:t>
            </a:r>
            <a:r>
              <a:rPr lang="en-US" sz="2400" dirty="0" err="1" smtClean="0"/>
              <a:t>eroexpress</a:t>
            </a:r>
            <a:r>
              <a:rPr lang="en-US" sz="2400" dirty="0"/>
              <a:t>, </a:t>
            </a:r>
            <a:r>
              <a:rPr lang="en-US" sz="2400" dirty="0" smtClean="0"/>
              <a:t>from Sheremetyevo: every 30 min; 6 euros, </a:t>
            </a:r>
          </a:p>
          <a:p>
            <a:pPr marL="0" indent="0" algn="ctr">
              <a:buNone/>
            </a:pPr>
            <a:r>
              <a:rPr lang="en-US" sz="2400" dirty="0" smtClean="0"/>
              <a:t>35 min to the city </a:t>
            </a:r>
            <a:r>
              <a:rPr lang="en-US" sz="2400" dirty="0"/>
              <a:t>c</a:t>
            </a:r>
            <a:r>
              <a:rPr lang="en-US" sz="2400" dirty="0" smtClean="0"/>
              <a:t>enter  (</a:t>
            </a:r>
            <a:r>
              <a:rPr lang="en-US" sz="2400" dirty="0" err="1" smtClean="0"/>
              <a:t>Belorusskaya</a:t>
            </a:r>
            <a:r>
              <a:rPr lang="en-US" sz="2400" dirty="0" smtClean="0"/>
              <a:t> station)</a:t>
            </a:r>
          </a:p>
          <a:p>
            <a:pPr marL="0" indent="0" algn="ctr">
              <a:buNone/>
            </a:pPr>
            <a:r>
              <a:rPr lang="en-US" sz="2400" dirty="0" smtClean="0"/>
              <a:t>By </a:t>
            </a:r>
            <a:r>
              <a:rPr lang="en-US" sz="2400" dirty="0"/>
              <a:t>metro line, you can </a:t>
            </a:r>
            <a:r>
              <a:rPr lang="en-US" sz="2400" dirty="0" smtClean="0"/>
              <a:t>get to </a:t>
            </a:r>
            <a:r>
              <a:rPr lang="en-US" sz="2400" dirty="0"/>
              <a:t>the Kremlin </a:t>
            </a:r>
            <a:r>
              <a:rPr lang="en-US" sz="2400" dirty="0" smtClean="0"/>
              <a:t>(just 2 stations)</a:t>
            </a:r>
          </a:p>
          <a:p>
            <a:pPr marL="0" indent="0" algn="ctr">
              <a:buNone/>
            </a:pPr>
            <a:r>
              <a:rPr lang="en-US" sz="2400" dirty="0" smtClean="0"/>
              <a:t> The metro fare is </a:t>
            </a:r>
            <a:r>
              <a:rPr lang="en-US" sz="2400" dirty="0"/>
              <a:t>O</a:t>
            </a:r>
            <a:r>
              <a:rPr lang="en-US" sz="2400" dirty="0" smtClean="0"/>
              <a:t>.8 euro.</a:t>
            </a:r>
            <a:endParaRPr lang="ru-RU" sz="2400" dirty="0"/>
          </a:p>
        </p:txBody>
      </p:sp>
      <p:pic>
        <p:nvPicPr>
          <p:cNvPr id="4" name="Изображение 3"/>
          <p:cNvPicPr>
            <a:picLocks noChangeAspect="1"/>
          </p:cNvPicPr>
          <p:nvPr/>
        </p:nvPicPr>
        <p:blipFill>
          <a:blip r:embed="rId2"/>
          <a:stretch>
            <a:fillRect/>
          </a:stretch>
        </p:blipFill>
        <p:spPr>
          <a:xfrm>
            <a:off x="5142096" y="3086662"/>
            <a:ext cx="5530822" cy="3456764"/>
          </a:xfrm>
          <a:prstGeom prst="rect">
            <a:avLst/>
          </a:prstGeom>
        </p:spPr>
      </p:pic>
    </p:spTree>
    <p:extLst>
      <p:ext uri="{BB962C8B-B14F-4D97-AF65-F5344CB8AC3E}">
        <p14:creationId xmlns:p14="http://schemas.microsoft.com/office/powerpoint/2010/main" val="4498296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normAutofit/>
          </a:bodyPr>
          <a:lstStyle/>
          <a:p>
            <a:r>
              <a:rPr lang="en-US" sz="3200" dirty="0"/>
              <a:t>Accommodation</a:t>
            </a:r>
            <a:endParaRPr lang="ru-RU" sz="3200" dirty="0"/>
          </a:p>
        </p:txBody>
      </p:sp>
      <p:sp>
        <p:nvSpPr>
          <p:cNvPr id="3" name="Содержимое 2"/>
          <p:cNvSpPr>
            <a:spLocks noGrp="1"/>
          </p:cNvSpPr>
          <p:nvPr>
            <p:ph idx="1"/>
          </p:nvPr>
        </p:nvSpPr>
        <p:spPr>
          <a:xfrm>
            <a:off x="3535635" y="154539"/>
            <a:ext cx="7315200" cy="3003985"/>
          </a:xfrm>
        </p:spPr>
        <p:txBody>
          <a:bodyPr/>
          <a:lstStyle/>
          <a:p>
            <a:pPr marL="0" indent="0" algn="ctr">
              <a:buNone/>
            </a:pPr>
            <a:r>
              <a:rPr lang="en-US" sz="2800" dirty="0"/>
              <a:t>Radisson </a:t>
            </a:r>
            <a:r>
              <a:rPr lang="en-US" sz="2800" dirty="0" err="1"/>
              <a:t>Blu</a:t>
            </a:r>
            <a:r>
              <a:rPr lang="en-US" sz="2800" dirty="0"/>
              <a:t> </a:t>
            </a:r>
            <a:endParaRPr lang="en-US" sz="2800" dirty="0" smtClean="0"/>
          </a:p>
          <a:p>
            <a:pPr algn="ctr"/>
            <a:r>
              <a:rPr lang="en-US" sz="2800" dirty="0" smtClean="0"/>
              <a:t>60</a:t>
            </a:r>
            <a:r>
              <a:rPr lang="ru-RU" sz="2800" dirty="0" smtClean="0"/>
              <a:t> </a:t>
            </a:r>
            <a:r>
              <a:rPr lang="ru-RU" sz="2800" dirty="0" err="1" smtClean="0"/>
              <a:t>eur</a:t>
            </a:r>
            <a:r>
              <a:rPr lang="en-US" sz="2800" dirty="0" smtClean="0"/>
              <a:t>. per night  </a:t>
            </a:r>
            <a:r>
              <a:rPr lang="en-US" sz="2800" dirty="0"/>
              <a:t>for single standard room / </a:t>
            </a:r>
            <a:endParaRPr lang="en-US" sz="2800" dirty="0" smtClean="0"/>
          </a:p>
          <a:p>
            <a:pPr algn="ctr"/>
            <a:r>
              <a:rPr lang="ru-RU" sz="2800" dirty="0" smtClean="0"/>
              <a:t>64 </a:t>
            </a:r>
            <a:r>
              <a:rPr lang="ru-RU" sz="2800" dirty="0" err="1"/>
              <a:t>eur</a:t>
            </a:r>
            <a:r>
              <a:rPr lang="en-US" sz="2800" dirty="0" smtClean="0"/>
              <a:t>. </a:t>
            </a:r>
            <a:r>
              <a:rPr lang="en-US" sz="2800" dirty="0"/>
              <a:t>for a double standard room (including breakfast and VAT</a:t>
            </a:r>
            <a:r>
              <a:rPr lang="en-US" sz="2800" dirty="0" smtClean="0"/>
              <a:t>).</a:t>
            </a:r>
          </a:p>
          <a:p>
            <a:pPr algn="ctr"/>
            <a:r>
              <a:rPr lang="en-US" sz="2800" dirty="0" smtClean="0"/>
              <a:t> </a:t>
            </a:r>
            <a:r>
              <a:rPr lang="en-US" sz="2800" dirty="0"/>
              <a:t>From the Radisson hotel you can </a:t>
            </a:r>
            <a:r>
              <a:rPr lang="en-US" sz="2800" dirty="0" smtClean="0"/>
              <a:t>directly get to the Congress site (terminal E)</a:t>
            </a:r>
            <a:endParaRPr lang="ru-RU" sz="2800" dirty="0"/>
          </a:p>
          <a:p>
            <a:endParaRPr lang="ru-RU" dirty="0"/>
          </a:p>
        </p:txBody>
      </p:sp>
      <p:pic>
        <p:nvPicPr>
          <p:cNvPr id="4" name="Изображение 3"/>
          <p:cNvPicPr>
            <a:picLocks noChangeAspect="1"/>
          </p:cNvPicPr>
          <p:nvPr/>
        </p:nvPicPr>
        <p:blipFill>
          <a:blip r:embed="rId2"/>
          <a:stretch>
            <a:fillRect/>
          </a:stretch>
        </p:blipFill>
        <p:spPr>
          <a:xfrm>
            <a:off x="5376854" y="3368589"/>
            <a:ext cx="4480446" cy="2988422"/>
          </a:xfrm>
          <a:prstGeom prst="rect">
            <a:avLst/>
          </a:prstGeom>
        </p:spPr>
      </p:pic>
    </p:spTree>
    <p:extLst>
      <p:ext uri="{BB962C8B-B14F-4D97-AF65-F5344CB8AC3E}">
        <p14:creationId xmlns:p14="http://schemas.microsoft.com/office/powerpoint/2010/main" val="34624213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129351" y="1148550"/>
            <a:ext cx="2947482" cy="4601183"/>
          </a:xfrm>
        </p:spPr>
        <p:txBody>
          <a:bodyPr>
            <a:normAutofit/>
          </a:bodyPr>
          <a:lstStyle/>
          <a:p>
            <a:pPr algn="ctr"/>
            <a:r>
              <a:rPr lang="en-US" sz="3200" dirty="0"/>
              <a:t>Accommodation</a:t>
            </a:r>
            <a:endParaRPr lang="ru-RU" sz="3200" dirty="0"/>
          </a:p>
        </p:txBody>
      </p:sp>
      <p:sp>
        <p:nvSpPr>
          <p:cNvPr id="3" name="Содержимое 2"/>
          <p:cNvSpPr>
            <a:spLocks noGrp="1"/>
          </p:cNvSpPr>
          <p:nvPr>
            <p:ph idx="1"/>
          </p:nvPr>
        </p:nvSpPr>
        <p:spPr>
          <a:xfrm>
            <a:off x="3980060" y="6763"/>
            <a:ext cx="7315200" cy="2283573"/>
          </a:xfrm>
        </p:spPr>
        <p:txBody>
          <a:bodyPr>
            <a:normAutofit/>
          </a:bodyPr>
          <a:lstStyle/>
          <a:p>
            <a:pPr marL="0" indent="0" algn="ctr">
              <a:buNone/>
            </a:pPr>
            <a:r>
              <a:rPr lang="en-US" sz="2400" b="1" dirty="0"/>
              <a:t>Hotel Park </a:t>
            </a:r>
            <a:r>
              <a:rPr lang="en-US" sz="2400" b="1" dirty="0" smtClean="0"/>
              <a:t>INN </a:t>
            </a:r>
            <a:endParaRPr lang="en-US" sz="2400" b="1" dirty="0"/>
          </a:p>
          <a:p>
            <a:pPr marL="0" indent="0" algn="ctr">
              <a:buNone/>
            </a:pPr>
            <a:r>
              <a:rPr lang="en-US" sz="2400" dirty="0" smtClean="0"/>
              <a:t>43 </a:t>
            </a:r>
            <a:r>
              <a:rPr lang="en-US" sz="2400" dirty="0" err="1" smtClean="0"/>
              <a:t>eur.</a:t>
            </a:r>
            <a:r>
              <a:rPr lang="en-US" sz="2400" dirty="0" smtClean="0"/>
              <a:t> per night  </a:t>
            </a:r>
            <a:r>
              <a:rPr lang="en-US" sz="2400" dirty="0"/>
              <a:t>for single standard room </a:t>
            </a:r>
            <a:r>
              <a:rPr lang="en-US" sz="2400" dirty="0" smtClean="0"/>
              <a:t>/</a:t>
            </a:r>
          </a:p>
          <a:p>
            <a:pPr marL="0" indent="0" algn="ctr">
              <a:buNone/>
            </a:pPr>
            <a:r>
              <a:rPr lang="en-US" sz="2400" dirty="0" smtClean="0"/>
              <a:t> 50 </a:t>
            </a:r>
            <a:r>
              <a:rPr lang="en-US" sz="2400" dirty="0" err="1" smtClean="0"/>
              <a:t>eur.</a:t>
            </a:r>
            <a:r>
              <a:rPr lang="en-US" sz="2400" dirty="0" smtClean="0"/>
              <a:t> </a:t>
            </a:r>
            <a:r>
              <a:rPr lang="en-US" sz="2400" dirty="0"/>
              <a:t>for a double standard room (including breakfast and VAT</a:t>
            </a:r>
            <a:r>
              <a:rPr lang="en-US" sz="2400" dirty="0" smtClean="0"/>
              <a:t>)</a:t>
            </a:r>
            <a:endParaRPr lang="en-US" sz="2400" dirty="0"/>
          </a:p>
        </p:txBody>
      </p:sp>
      <p:pic>
        <p:nvPicPr>
          <p:cNvPr id="4" name="Изображение 3" descr="SVOPD-walking-map-pdf-dec-2016.pdf"/>
          <p:cNvPicPr>
            <a:picLocks noChangeAspect="1"/>
          </p:cNvPicPr>
          <p:nvPr/>
        </p:nvPicPr>
        <p:blipFill rotWithShape="1">
          <a:blip r:embed="rId2">
            <a:extLst>
              <a:ext uri="{28A0092B-C50C-407E-A947-70E740481C1C}">
                <a14:useLocalDpi xmlns:a14="http://schemas.microsoft.com/office/drawing/2010/main" val="0"/>
              </a:ext>
            </a:extLst>
          </a:blip>
          <a:srcRect t="3004" b="12887"/>
          <a:stretch/>
        </p:blipFill>
        <p:spPr>
          <a:xfrm>
            <a:off x="4315344" y="1918982"/>
            <a:ext cx="6792913" cy="4546350"/>
          </a:xfrm>
          <a:prstGeom prst="rect">
            <a:avLst/>
          </a:prstGeom>
        </p:spPr>
      </p:pic>
      <p:sp>
        <p:nvSpPr>
          <p:cNvPr id="5" name="Прямоугольник 4"/>
          <p:cNvSpPr/>
          <p:nvPr/>
        </p:nvSpPr>
        <p:spPr>
          <a:xfrm>
            <a:off x="4948518" y="4883972"/>
            <a:ext cx="817581"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9296401" y="3939091"/>
            <a:ext cx="869575" cy="2994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9597615" y="2863327"/>
            <a:ext cx="697454" cy="224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880062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96336" y="1162196"/>
            <a:ext cx="7315200" cy="2170997"/>
          </a:xfrm>
        </p:spPr>
        <p:txBody>
          <a:bodyPr>
            <a:normAutofit/>
          </a:bodyPr>
          <a:lstStyle/>
          <a:p>
            <a:pPr algn="ctr"/>
            <a:r>
              <a:rPr lang="en-US" sz="6600" dirty="0" smtClean="0"/>
              <a:t>Thank you for your attention!</a:t>
            </a:r>
            <a:endParaRPr lang="ru-RU" sz="6600"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6044" y="4423700"/>
            <a:ext cx="1395783" cy="1401925"/>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6434" y="2699238"/>
            <a:ext cx="1690548" cy="1267911"/>
          </a:xfrm>
          <a:prstGeom prst="rect">
            <a:avLst/>
          </a:prstGeom>
        </p:spPr>
      </p:pic>
      <p:sp>
        <p:nvSpPr>
          <p:cNvPr id="3" name="Прямоугольник 2"/>
          <p:cNvSpPr/>
          <p:nvPr/>
        </p:nvSpPr>
        <p:spPr>
          <a:xfrm>
            <a:off x="4118919" y="4225187"/>
            <a:ext cx="6096000" cy="1600438"/>
          </a:xfrm>
          <a:prstGeom prst="rect">
            <a:avLst/>
          </a:prstGeom>
        </p:spPr>
        <p:txBody>
          <a:bodyPr>
            <a:spAutoFit/>
          </a:bodyPr>
          <a:lstStyle/>
          <a:p>
            <a:pPr algn="ctr"/>
            <a:r>
              <a:rPr lang="en-US" sz="1400" dirty="0"/>
              <a:t>125367, Moscow, Russia</a:t>
            </a:r>
          </a:p>
          <a:p>
            <a:pPr algn="ctr"/>
            <a:r>
              <a:rPr lang="en-US" sz="1400" dirty="0"/>
              <a:t>7 </a:t>
            </a:r>
            <a:r>
              <a:rPr lang="en-US" sz="1400" dirty="0" err="1"/>
              <a:t>Ivankovskoe</a:t>
            </a:r>
            <a:r>
              <a:rPr lang="en-US" sz="1400" dirty="0"/>
              <a:t> </a:t>
            </a:r>
            <a:r>
              <a:rPr lang="en-US" sz="1400" dirty="0" err="1"/>
              <a:t>shosse</a:t>
            </a:r>
            <a:r>
              <a:rPr lang="en-US" sz="1400" dirty="0"/>
              <a:t>, </a:t>
            </a:r>
          </a:p>
          <a:p>
            <a:pPr algn="ctr"/>
            <a:endParaRPr lang="en-US" sz="1400" dirty="0"/>
          </a:p>
          <a:p>
            <a:pPr algn="ctr"/>
            <a:r>
              <a:rPr lang="en-US" sz="1400" dirty="0"/>
              <a:t>Tel.: +7 495 490 0391</a:t>
            </a:r>
          </a:p>
          <a:p>
            <a:pPr algn="ctr"/>
            <a:endParaRPr lang="en-US" sz="1400" dirty="0"/>
          </a:p>
          <a:p>
            <a:pPr algn="ctr"/>
            <a:endParaRPr lang="en-US" sz="1400" dirty="0"/>
          </a:p>
          <a:p>
            <a:pPr algn="ctr"/>
            <a:r>
              <a:rPr lang="en-US" sz="1400" dirty="0"/>
              <a:t>www.avam-avia.ru</a:t>
            </a:r>
            <a:endParaRPr lang="ru-RU" sz="1400" dirty="0"/>
          </a:p>
        </p:txBody>
      </p:sp>
    </p:spTree>
    <p:extLst>
      <p:ext uri="{BB962C8B-B14F-4D97-AF65-F5344CB8AC3E}">
        <p14:creationId xmlns:p14="http://schemas.microsoft.com/office/powerpoint/2010/main" val="12522259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вал 6"/>
          <p:cNvSpPr/>
          <p:nvPr/>
        </p:nvSpPr>
        <p:spPr>
          <a:xfrm>
            <a:off x="9625067" y="2224452"/>
            <a:ext cx="2339491" cy="23394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299558" y="1896696"/>
            <a:ext cx="8567351" cy="2667247"/>
          </a:xfrm>
        </p:spPr>
        <p:txBody>
          <a:bodyPr>
            <a:normAutofit fontScale="90000"/>
          </a:bodyPr>
          <a:lstStyle/>
          <a:p>
            <a:pPr algn="ctr"/>
            <a:r>
              <a:rPr lang="en-US" dirty="0" smtClean="0"/>
              <a:t>ESAM</a:t>
            </a:r>
            <a:r>
              <a:rPr lang="ru-RU" dirty="0"/>
              <a:t> </a:t>
            </a:r>
            <a:r>
              <a:rPr lang="ru-RU" dirty="0" smtClean="0"/>
              <a:t>participation</a:t>
            </a:r>
            <a:r>
              <a:rPr lang="en-US" dirty="0" smtClean="0"/>
              <a:t> and </a:t>
            </a:r>
            <a:r>
              <a:rPr lang="en-US" dirty="0" smtClean="0"/>
              <a:t>EC </a:t>
            </a:r>
            <a:r>
              <a:rPr lang="ru-RU" dirty="0" err="1" smtClean="0"/>
              <a:t>meeting</a:t>
            </a:r>
            <a:r>
              <a:rPr lang="ru-RU" dirty="0" smtClean="0"/>
              <a:t> </a:t>
            </a:r>
            <a:r>
              <a:rPr lang="en-US" dirty="0" smtClean="0"/>
              <a:t>at AMDA Congress</a:t>
            </a:r>
            <a:r>
              <a:rPr lang="ru-RU" dirty="0" smtClean="0"/>
              <a:t> </a:t>
            </a:r>
            <a:r>
              <a:rPr lang="en-US" dirty="0" smtClean="0"/>
              <a:t/>
            </a:r>
            <a:br>
              <a:rPr lang="en-US" dirty="0" smtClean="0"/>
            </a:br>
            <a:r>
              <a:rPr lang="ru-RU" dirty="0" err="1" smtClean="0"/>
              <a:t>in</a:t>
            </a:r>
            <a:r>
              <a:rPr lang="ru-RU" dirty="0" smtClean="0"/>
              <a:t> </a:t>
            </a:r>
            <a:r>
              <a:rPr lang="ru-RU" dirty="0" err="1" smtClean="0"/>
              <a:t>Moscow</a:t>
            </a:r>
            <a:r>
              <a:rPr lang="ru-RU" dirty="0" smtClean="0"/>
              <a:t> </a:t>
            </a:r>
            <a:r>
              <a:rPr lang="en-US" dirty="0" smtClean="0"/>
              <a:t/>
            </a:r>
            <a:br>
              <a:rPr lang="en-US" dirty="0" smtClean="0"/>
            </a:br>
            <a:r>
              <a:rPr lang="en-US" dirty="0" smtClean="0"/>
              <a:t>17-19 </a:t>
            </a:r>
            <a:r>
              <a:rPr lang="ru-RU" dirty="0" err="1" smtClean="0"/>
              <a:t>October</a:t>
            </a:r>
            <a:r>
              <a:rPr lang="en-US" dirty="0" smtClean="0"/>
              <a:t>, </a:t>
            </a:r>
            <a:r>
              <a:rPr lang="ru-RU" dirty="0" smtClean="0"/>
              <a:t>2018</a:t>
            </a:r>
            <a:endParaRPr lang="ru-RU" dirty="0"/>
          </a:p>
        </p:txBody>
      </p:sp>
      <p:sp>
        <p:nvSpPr>
          <p:cNvPr id="3" name="Подзаголовок 2"/>
          <p:cNvSpPr>
            <a:spLocks noGrp="1"/>
          </p:cNvSpPr>
          <p:nvPr>
            <p:ph type="subTitle" idx="1"/>
          </p:nvPr>
        </p:nvSpPr>
        <p:spPr>
          <a:xfrm>
            <a:off x="5107460" y="5108495"/>
            <a:ext cx="3759450" cy="425674"/>
          </a:xfrm>
        </p:spPr>
        <p:txBody>
          <a:bodyPr>
            <a:noAutofit/>
          </a:bodyPr>
          <a:lstStyle/>
          <a:p>
            <a:r>
              <a:rPr lang="en-US" sz="1600" dirty="0" smtClean="0"/>
              <a:t>Dr. Verba O. – Vice President of AMDA</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7436" y="2322123"/>
            <a:ext cx="2134755" cy="2144151"/>
          </a:xfrm>
          <a:prstGeom prst="rect">
            <a:avLst/>
          </a:prstGeom>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09" y="844960"/>
            <a:ext cx="1146973" cy="860230"/>
          </a:xfrm>
          <a:prstGeom prst="rect">
            <a:avLst/>
          </a:prstGeom>
        </p:spPr>
      </p:pic>
    </p:spTree>
    <p:extLst>
      <p:ext uri="{BB962C8B-B14F-4D97-AF65-F5344CB8AC3E}">
        <p14:creationId xmlns:p14="http://schemas.microsoft.com/office/powerpoint/2010/main" val="10775309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6156" y="1417225"/>
            <a:ext cx="3297116" cy="3103465"/>
          </a:xfrm>
        </p:spPr>
        <p:txBody>
          <a:bodyPr>
            <a:normAutofit/>
          </a:bodyPr>
          <a:lstStyle/>
          <a:p>
            <a:pPr algn="ctr"/>
            <a:r>
              <a:rPr lang="en-US" sz="4800" dirty="0"/>
              <a:t>Aviation Medicine Doctors Association </a:t>
            </a:r>
            <a:endParaRPr lang="ru-RU" sz="4800" dirty="0"/>
          </a:p>
        </p:txBody>
      </p:sp>
      <p:sp>
        <p:nvSpPr>
          <p:cNvPr id="3" name="Объект 2"/>
          <p:cNvSpPr>
            <a:spLocks noGrp="1"/>
          </p:cNvSpPr>
          <p:nvPr>
            <p:ph idx="1"/>
          </p:nvPr>
        </p:nvSpPr>
        <p:spPr>
          <a:xfrm>
            <a:off x="3492403" y="958361"/>
            <a:ext cx="8217446" cy="4958861"/>
          </a:xfrm>
        </p:spPr>
        <p:txBody>
          <a:bodyPr>
            <a:noAutofit/>
          </a:bodyPr>
          <a:lstStyle/>
          <a:p>
            <a:r>
              <a:rPr lang="en-US" sz="2800" dirty="0" smtClean="0"/>
              <a:t> </a:t>
            </a:r>
            <a:r>
              <a:rPr lang="en-US" sz="2800" dirty="0"/>
              <a:t>Aviation Medicine Doctors Association (AМDA) was established to provide comprehensive assistance within aviation community in developing aviation medicine and exchanging research results and experience both throughout the Russian Federation and globally.</a:t>
            </a:r>
            <a:endParaRPr lang="ru-RU" sz="2800" dirty="0"/>
          </a:p>
          <a:p>
            <a:r>
              <a:rPr lang="en-US" sz="2800" dirty="0"/>
              <a:t>The activities of </a:t>
            </a:r>
            <a:r>
              <a:rPr lang="en-US" sz="2800" dirty="0" smtClean="0"/>
              <a:t>the </a:t>
            </a:r>
            <a:r>
              <a:rPr lang="en-US" sz="2800" dirty="0"/>
              <a:t>Association (AМDA) encompass interaction with governmental bodies and Federal Air Transport Agency “</a:t>
            </a:r>
            <a:r>
              <a:rPr lang="en-US" sz="2800" dirty="0" err="1"/>
              <a:t>Rosaviatsiya</a:t>
            </a:r>
            <a:r>
              <a:rPr lang="en-US" sz="2800" dirty="0"/>
              <a:t>” as well as The Ministry of Healthcare of the Russian Federation and Occupational safety centers on health issues of flight operational safety.</a:t>
            </a:r>
            <a:endParaRPr lang="ru-RU" sz="28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701" y="4955186"/>
            <a:ext cx="840364" cy="844062"/>
          </a:xfrm>
          <a:prstGeom prst="rect">
            <a:avLst/>
          </a:prstGeom>
        </p:spPr>
      </p:pic>
    </p:spTree>
    <p:extLst>
      <p:ext uri="{BB962C8B-B14F-4D97-AF65-F5344CB8AC3E}">
        <p14:creationId xmlns:p14="http://schemas.microsoft.com/office/powerpoint/2010/main" val="4493866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pPr algn="ctr"/>
            <a:r>
              <a:rPr lang="en-US" dirty="0"/>
              <a:t/>
            </a:r>
            <a:br>
              <a:rPr lang="en-US" dirty="0"/>
            </a:br>
            <a:endParaRPr lang="ru-RU" dirty="0"/>
          </a:p>
        </p:txBody>
      </p:sp>
      <p:sp>
        <p:nvSpPr>
          <p:cNvPr id="3" name="Содержимое 2"/>
          <p:cNvSpPr>
            <a:spLocks noGrp="1"/>
          </p:cNvSpPr>
          <p:nvPr>
            <p:ph idx="1"/>
          </p:nvPr>
        </p:nvSpPr>
        <p:spPr/>
        <p:txBody>
          <a:bodyPr>
            <a:noAutofit/>
          </a:bodyPr>
          <a:lstStyle/>
          <a:p>
            <a:pPr algn="just"/>
            <a:r>
              <a:rPr lang="en-US" sz="3200" dirty="0"/>
              <a:t>The aims of </a:t>
            </a:r>
            <a:r>
              <a:rPr lang="en-US" sz="3200" dirty="0" smtClean="0"/>
              <a:t>AMDA are </a:t>
            </a:r>
            <a:r>
              <a:rPr lang="en-US" sz="3200" dirty="0"/>
              <a:t>to be an acknowledged leader in Aviation Industry as well as to dedicate world trends in Civil Aviation to the most sophisticated goals.</a:t>
            </a:r>
            <a:endParaRPr lang="ru-RU" sz="3200" dirty="0"/>
          </a:p>
          <a:p>
            <a:pPr algn="just"/>
            <a:r>
              <a:rPr lang="en-US" sz="3200" dirty="0" smtClean="0"/>
              <a:t>Aligning current </a:t>
            </a:r>
            <a:r>
              <a:rPr lang="en-US" sz="3200" dirty="0"/>
              <a:t>regulations and approaches with commonly accepted market </a:t>
            </a:r>
            <a:r>
              <a:rPr lang="en-US" sz="3200" dirty="0" smtClean="0"/>
              <a:t>realities.</a:t>
            </a:r>
            <a:endParaRPr lang="ru-RU" sz="32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8378" y="4822410"/>
            <a:ext cx="984158" cy="988489"/>
          </a:xfrm>
          <a:prstGeom prst="rect">
            <a:avLst/>
          </a:prstGeom>
        </p:spPr>
      </p:pic>
      <p:sp>
        <p:nvSpPr>
          <p:cNvPr id="6" name="Прямоугольник 5"/>
          <p:cNvSpPr/>
          <p:nvPr/>
        </p:nvSpPr>
        <p:spPr>
          <a:xfrm>
            <a:off x="-4068659" y="2699880"/>
            <a:ext cx="11590638" cy="954107"/>
          </a:xfrm>
          <a:prstGeom prst="rect">
            <a:avLst/>
          </a:prstGeom>
        </p:spPr>
        <p:txBody>
          <a:bodyPr wrap="square">
            <a:spAutoFit/>
          </a:bodyPr>
          <a:lstStyle/>
          <a:p>
            <a:pPr algn="ctr"/>
            <a:r>
              <a:rPr lang="en-US" sz="2800" dirty="0"/>
              <a:t>Aviation </a:t>
            </a:r>
            <a:r>
              <a:rPr lang="en-US" sz="2800" dirty="0" smtClean="0"/>
              <a:t>Medicine</a:t>
            </a:r>
          </a:p>
          <a:p>
            <a:pPr algn="ctr"/>
            <a:r>
              <a:rPr lang="en-US" sz="2800" dirty="0" smtClean="0"/>
              <a:t>Doctors </a:t>
            </a:r>
            <a:r>
              <a:rPr lang="en-US" sz="2800" dirty="0"/>
              <a:t>Association </a:t>
            </a:r>
            <a:endParaRPr lang="ru-RU" sz="2800" dirty="0"/>
          </a:p>
        </p:txBody>
      </p:sp>
    </p:spTree>
    <p:extLst>
      <p:ext uri="{BB962C8B-B14F-4D97-AF65-F5344CB8AC3E}">
        <p14:creationId xmlns:p14="http://schemas.microsoft.com/office/powerpoint/2010/main" val="27683772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7727" y="567057"/>
            <a:ext cx="3050929" cy="4723265"/>
          </a:xfrm>
        </p:spPr>
        <p:txBody>
          <a:bodyPr>
            <a:normAutofit/>
          </a:bodyPr>
          <a:lstStyle/>
          <a:p>
            <a:pPr algn="ctr"/>
            <a:r>
              <a:rPr lang="en-US" sz="4000" dirty="0"/>
              <a:t>AMDA Congress</a:t>
            </a:r>
            <a:endParaRPr lang="ru-RU" sz="4000" dirty="0"/>
          </a:p>
        </p:txBody>
      </p:sp>
      <p:sp>
        <p:nvSpPr>
          <p:cNvPr id="3" name="Объект 2"/>
          <p:cNvSpPr>
            <a:spLocks noGrp="1"/>
          </p:cNvSpPr>
          <p:nvPr>
            <p:ph idx="1"/>
          </p:nvPr>
        </p:nvSpPr>
        <p:spPr>
          <a:xfrm>
            <a:off x="4194833" y="889702"/>
            <a:ext cx="6956110" cy="5242896"/>
          </a:xfrm>
        </p:spPr>
        <p:txBody>
          <a:bodyPr>
            <a:normAutofit fontScale="92500"/>
          </a:bodyPr>
          <a:lstStyle/>
          <a:p>
            <a:pPr algn="just"/>
            <a:r>
              <a:rPr lang="en-US" sz="3200" dirty="0"/>
              <a:t>In 2018 </a:t>
            </a:r>
            <a:r>
              <a:rPr lang="ru-RU" sz="3200" dirty="0"/>
              <a:t>А</a:t>
            </a:r>
            <a:r>
              <a:rPr lang="en-US" sz="3200" dirty="0"/>
              <a:t>MDA is hosting the First Congress of Aviation Medicine with participation of European Society of Aerospace Medicine (ESAM</a:t>
            </a:r>
            <a:r>
              <a:rPr lang="en-US" sz="3200" dirty="0" smtClean="0"/>
              <a:t>)</a:t>
            </a:r>
          </a:p>
          <a:p>
            <a:pPr algn="just"/>
            <a:r>
              <a:rPr lang="en-US" sz="3200" dirty="0" smtClean="0"/>
              <a:t>The </a:t>
            </a:r>
            <a:r>
              <a:rPr lang="en-US" sz="3200" dirty="0"/>
              <a:t>purpose of the Congress is enhancing medical provision, developing preventive aviation medicine, fatigue risks management, supporting programs of health promotion of aviation personnel, providing their reliability and fitness that is crucially important in terms of flight </a:t>
            </a:r>
            <a:r>
              <a:rPr lang="en-US" sz="3200" dirty="0" smtClean="0"/>
              <a:t>safety</a:t>
            </a:r>
            <a:endParaRPr lang="ru-RU" sz="3200" dirty="0"/>
          </a:p>
        </p:txBody>
      </p:sp>
      <p:pic>
        <p:nvPicPr>
          <p:cNvPr id="16" name="Рисунок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701" y="4955186"/>
            <a:ext cx="840364" cy="844062"/>
          </a:xfrm>
          <a:prstGeom prst="rect">
            <a:avLst/>
          </a:prstGeom>
        </p:spPr>
      </p:pic>
    </p:spTree>
    <p:extLst>
      <p:ext uri="{BB962C8B-B14F-4D97-AF65-F5344CB8AC3E}">
        <p14:creationId xmlns:p14="http://schemas.microsoft.com/office/powerpoint/2010/main" val="4010015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4869" y="937286"/>
            <a:ext cx="3138854" cy="4601183"/>
          </a:xfrm>
        </p:spPr>
        <p:txBody>
          <a:bodyPr>
            <a:normAutofit/>
          </a:bodyPr>
          <a:lstStyle/>
          <a:p>
            <a:pPr marL="0" indent="0" algn="ctr"/>
            <a:r>
              <a:rPr lang="en-US" sz="3200" b="1" dirty="0"/>
              <a:t>Moscow, </a:t>
            </a:r>
            <a:r>
              <a:rPr lang="ru-RU" sz="3200" b="1" dirty="0" smtClean="0"/>
              <a:t/>
            </a:r>
            <a:br>
              <a:rPr lang="ru-RU" sz="3200" b="1" dirty="0" smtClean="0"/>
            </a:br>
            <a:r>
              <a:rPr lang="en-US" sz="3200" b="1" dirty="0" smtClean="0"/>
              <a:t>October </a:t>
            </a:r>
            <a:r>
              <a:rPr lang="en-US" sz="3200" b="1" dirty="0"/>
              <a:t>17-19, </a:t>
            </a:r>
            <a:r>
              <a:rPr lang="ru-RU" sz="3200" b="1" dirty="0" smtClean="0"/>
              <a:t/>
            </a:r>
            <a:br>
              <a:rPr lang="ru-RU" sz="3200" b="1" dirty="0" smtClean="0"/>
            </a:br>
            <a:r>
              <a:rPr lang="en-US" sz="3200" b="1" dirty="0" smtClean="0"/>
              <a:t>2018</a:t>
            </a:r>
            <a:endParaRPr lang="ru-RU" sz="3200" dirty="0"/>
          </a:p>
        </p:txBody>
      </p:sp>
      <p:sp>
        <p:nvSpPr>
          <p:cNvPr id="3" name="Объект 2"/>
          <p:cNvSpPr>
            <a:spLocks noGrp="1"/>
          </p:cNvSpPr>
          <p:nvPr>
            <p:ph idx="1"/>
          </p:nvPr>
        </p:nvSpPr>
        <p:spPr>
          <a:xfrm>
            <a:off x="3746174" y="811354"/>
            <a:ext cx="8317086" cy="5492379"/>
          </a:xfrm>
        </p:spPr>
        <p:txBody>
          <a:bodyPr>
            <a:normAutofit/>
          </a:bodyPr>
          <a:lstStyle/>
          <a:p>
            <a:pPr marL="0" indent="0" algn="ctr">
              <a:buNone/>
            </a:pPr>
            <a:r>
              <a:rPr lang="en-US" sz="2800" b="1" dirty="0" smtClean="0"/>
              <a:t>We </a:t>
            </a:r>
            <a:r>
              <a:rPr lang="en-US" sz="2800" b="1" dirty="0"/>
              <a:t>warmly invite you to The First Congress AMDA «Current issues of Aviation Medicine» </a:t>
            </a:r>
            <a:endParaRPr lang="ru-RU" sz="2800" b="1" dirty="0"/>
          </a:p>
          <a:p>
            <a:endParaRPr lang="ru-RU" sz="2800" b="1" dirty="0" smtClean="0"/>
          </a:p>
          <a:p>
            <a:r>
              <a:rPr lang="en-US" sz="2800" b="1" dirty="0" smtClean="0"/>
              <a:t>Title</a:t>
            </a:r>
            <a:r>
              <a:rPr lang="en-US" sz="2800" dirty="0"/>
              <a:t>: The First Congress AMDA «Current issues of Aviation Medicine»</a:t>
            </a:r>
            <a:endParaRPr lang="ru-RU" sz="2800" dirty="0"/>
          </a:p>
          <a:p>
            <a:r>
              <a:rPr lang="en-US" sz="2800" b="1" dirty="0"/>
              <a:t>When:</a:t>
            </a:r>
            <a:r>
              <a:rPr lang="en-US" sz="2800" dirty="0"/>
              <a:t> 17-19 October, 2018 </a:t>
            </a:r>
            <a:endParaRPr lang="ru-RU" sz="2800" dirty="0"/>
          </a:p>
          <a:p>
            <a:r>
              <a:rPr lang="en-US" sz="2800" b="1" dirty="0"/>
              <a:t>City:</a:t>
            </a:r>
            <a:r>
              <a:rPr lang="en-US" sz="2800" dirty="0"/>
              <a:t> Moscow</a:t>
            </a:r>
            <a:endParaRPr lang="ru-RU" sz="2800" dirty="0"/>
          </a:p>
          <a:p>
            <a:r>
              <a:rPr lang="en-US" sz="2800" b="1" dirty="0"/>
              <a:t>Organizer:</a:t>
            </a:r>
            <a:r>
              <a:rPr lang="en-US" sz="2800" dirty="0"/>
              <a:t> Aviation Medicine Doctors Association </a:t>
            </a:r>
            <a:endParaRPr lang="ru-RU" sz="2800" dirty="0"/>
          </a:p>
          <a:p>
            <a:r>
              <a:rPr lang="en-US" sz="2800" b="1" dirty="0"/>
              <a:t>Supported by: </a:t>
            </a:r>
            <a:r>
              <a:rPr lang="en-US" sz="2800" dirty="0"/>
              <a:t>European Society of Aerospace Medicine ESAM</a:t>
            </a:r>
            <a:endParaRPr lang="ru-RU" sz="2800" dirty="0"/>
          </a:p>
          <a:p>
            <a:r>
              <a:rPr lang="en-US" sz="2800" b="1" dirty="0"/>
              <a:t>Technical organizer:</a:t>
            </a:r>
            <a:r>
              <a:rPr lang="en-US" sz="2800" dirty="0"/>
              <a:t> </a:t>
            </a:r>
            <a:r>
              <a:rPr lang="en-US" sz="2800" dirty="0" smtClean="0"/>
              <a:t>LLC </a:t>
            </a:r>
            <a:r>
              <a:rPr lang="en-US" sz="2800" dirty="0"/>
              <a:t>«Medicine Today» </a:t>
            </a:r>
            <a:endParaRPr lang="ru-RU" sz="2800" dirty="0"/>
          </a:p>
          <a:p>
            <a:pPr marL="0" indent="0" algn="ctr">
              <a:buNone/>
            </a:pPr>
            <a:endParaRPr lang="ru-RU" sz="2800" dirty="0"/>
          </a:p>
          <a:p>
            <a:pPr>
              <a:buFont typeface="Courier New" panose="02070309020205020404" pitchFamily="49" charset="0"/>
              <a:buChar char="o"/>
            </a:pPr>
            <a:endParaRPr lang="ru-RU" dirty="0"/>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745" y="4733819"/>
            <a:ext cx="1102933" cy="1107786"/>
          </a:xfrm>
          <a:prstGeom prst="rect">
            <a:avLst/>
          </a:prstGeom>
        </p:spPr>
      </p:pic>
    </p:spTree>
    <p:extLst>
      <p:ext uri="{BB962C8B-B14F-4D97-AF65-F5344CB8AC3E}">
        <p14:creationId xmlns:p14="http://schemas.microsoft.com/office/powerpoint/2010/main" val="10291341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t>Moscow, </a:t>
            </a:r>
            <a:r>
              <a:rPr lang="ru-RU" b="1" dirty="0"/>
              <a:t/>
            </a:r>
            <a:br>
              <a:rPr lang="ru-RU" b="1" dirty="0"/>
            </a:br>
            <a:r>
              <a:rPr lang="en-US" sz="3200" b="1" dirty="0"/>
              <a:t>October </a:t>
            </a:r>
            <a:r>
              <a:rPr lang="en-US" sz="3200" b="1" dirty="0" smtClean="0"/>
              <a:t>17-19</a:t>
            </a:r>
            <a:r>
              <a:rPr lang="en-US" sz="3200" b="1" dirty="0"/>
              <a:t>, </a:t>
            </a:r>
            <a:r>
              <a:rPr lang="ru-RU" b="1" dirty="0"/>
              <a:t/>
            </a:r>
            <a:br>
              <a:rPr lang="ru-RU" b="1" dirty="0"/>
            </a:br>
            <a:r>
              <a:rPr lang="en-US" b="1" dirty="0"/>
              <a:t>2018</a:t>
            </a:r>
            <a:endParaRPr lang="ru-RU" dirty="0"/>
          </a:p>
        </p:txBody>
      </p:sp>
      <p:sp>
        <p:nvSpPr>
          <p:cNvPr id="3" name="Объект 2"/>
          <p:cNvSpPr>
            <a:spLocks noGrp="1"/>
          </p:cNvSpPr>
          <p:nvPr>
            <p:ph idx="1"/>
          </p:nvPr>
        </p:nvSpPr>
        <p:spPr>
          <a:xfrm>
            <a:off x="3984598" y="979436"/>
            <a:ext cx="7315200" cy="5878563"/>
          </a:xfrm>
        </p:spPr>
        <p:txBody>
          <a:bodyPr>
            <a:normAutofit fontScale="25000" lnSpcReduction="20000"/>
          </a:bodyPr>
          <a:lstStyle/>
          <a:p>
            <a:pPr marL="0" indent="0">
              <a:buNone/>
            </a:pPr>
            <a:r>
              <a:rPr lang="en-US" sz="9600" b="1" dirty="0"/>
              <a:t>The Target Audience:</a:t>
            </a:r>
            <a:endParaRPr lang="ru-RU" sz="9600" dirty="0"/>
          </a:p>
          <a:p>
            <a:pPr>
              <a:lnSpc>
                <a:spcPct val="170000"/>
              </a:lnSpc>
            </a:pPr>
            <a:r>
              <a:rPr lang="en-US" sz="7200" dirty="0" smtClean="0"/>
              <a:t> </a:t>
            </a:r>
            <a:r>
              <a:rPr lang="en-US" sz="7200" dirty="0"/>
              <a:t>Medical aviation examiners of Flight expert medical commissions and aerospace medical practitioners, </a:t>
            </a:r>
            <a:r>
              <a:rPr lang="en-US" sz="7200" dirty="0" smtClean="0"/>
              <a:t>physicians</a:t>
            </a:r>
            <a:r>
              <a:rPr lang="en-US" sz="7200" dirty="0"/>
              <a:t>, cardiologists, ophthalmologists, psychologists, neurologists, surgeons, endocrinologists, tuberculosis coordinators, oncologists, urologists, psychiatrists as well as functional diagnosis and lab specialists. </a:t>
            </a:r>
            <a:endParaRPr lang="ru-RU" sz="7200" dirty="0"/>
          </a:p>
          <a:p>
            <a:pPr marL="0" indent="0">
              <a:buNone/>
            </a:pPr>
            <a:endParaRPr lang="en-US" sz="7200" b="1" dirty="0" smtClean="0"/>
          </a:p>
          <a:p>
            <a:pPr marL="0" indent="0">
              <a:buNone/>
            </a:pPr>
            <a:r>
              <a:rPr lang="en-US" sz="7200" b="1" dirty="0" smtClean="0"/>
              <a:t>We </a:t>
            </a:r>
            <a:r>
              <a:rPr lang="en-US" sz="7200" b="1" dirty="0"/>
              <a:t>are expecting about 200 </a:t>
            </a:r>
            <a:r>
              <a:rPr lang="en-US" sz="7200" b="1" dirty="0" smtClean="0"/>
              <a:t>participants</a:t>
            </a:r>
            <a:endParaRPr lang="en-US" sz="9600" b="1" dirty="0" smtClean="0"/>
          </a:p>
          <a:p>
            <a:pPr marL="0" indent="0">
              <a:buNone/>
            </a:pPr>
            <a:endParaRPr lang="en-US" sz="9600" b="1" dirty="0" smtClean="0"/>
          </a:p>
          <a:p>
            <a:pPr marL="0" indent="0">
              <a:buNone/>
            </a:pPr>
            <a:r>
              <a:rPr lang="en-US" sz="9600" b="1" dirty="0" smtClean="0"/>
              <a:t> </a:t>
            </a:r>
            <a:r>
              <a:rPr lang="en-US" sz="9600" b="1" dirty="0"/>
              <a:t>Exhibition </a:t>
            </a:r>
            <a:endParaRPr lang="en-US" sz="9600" b="1" dirty="0" smtClean="0"/>
          </a:p>
          <a:p>
            <a:pPr>
              <a:lnSpc>
                <a:spcPct val="170000"/>
              </a:lnSpc>
            </a:pPr>
            <a:r>
              <a:rPr lang="en-US" sz="7200" dirty="0" smtClean="0"/>
              <a:t>In </a:t>
            </a:r>
            <a:r>
              <a:rPr lang="en-US" sz="7200" dirty="0"/>
              <a:t>frames of the Congress there will be </a:t>
            </a:r>
            <a:r>
              <a:rPr lang="en-US" sz="7200" dirty="0" smtClean="0"/>
              <a:t> Exhibition of </a:t>
            </a:r>
            <a:r>
              <a:rPr lang="en-US" sz="7200" dirty="0"/>
              <a:t>manufacturers and distributors of pharmaceutical drugs, treatment and diagnostic equipment, nutrition and biological active supplements, protective and emergency kits as well as software packages and devices for Aviation Medicine.</a:t>
            </a:r>
            <a:endParaRPr lang="ru-RU" sz="7200" dirty="0"/>
          </a:p>
          <a:p>
            <a:pPr>
              <a:lnSpc>
                <a:spcPct val="170000"/>
              </a:lnSpc>
            </a:pPr>
            <a:r>
              <a:rPr lang="en-US" sz="7200" b="1" dirty="0"/>
              <a:t> </a:t>
            </a:r>
            <a:endParaRPr lang="ru-RU" sz="7200" dirty="0"/>
          </a:p>
          <a:p>
            <a:r>
              <a:rPr lang="en-US" b="1" dirty="0"/>
              <a:t> </a:t>
            </a:r>
            <a:endParaRPr lang="ru-RU" dirty="0"/>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745" y="4733819"/>
            <a:ext cx="1102933" cy="1107786"/>
          </a:xfrm>
          <a:prstGeom prst="rect">
            <a:avLst/>
          </a:prstGeom>
        </p:spPr>
      </p:pic>
    </p:spTree>
    <p:extLst>
      <p:ext uri="{BB962C8B-B14F-4D97-AF65-F5344CB8AC3E}">
        <p14:creationId xmlns:p14="http://schemas.microsoft.com/office/powerpoint/2010/main" val="12378493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548" y="712176"/>
            <a:ext cx="3349868" cy="5187461"/>
          </a:xfrm>
        </p:spPr>
        <p:txBody>
          <a:bodyPr>
            <a:normAutofit/>
          </a:bodyPr>
          <a:lstStyle/>
          <a:p>
            <a:pPr algn="ctr"/>
            <a:r>
              <a:rPr lang="en-US" sz="4800" dirty="0" smtClean="0"/>
              <a:t>The </a:t>
            </a:r>
            <a:r>
              <a:rPr lang="en-US" sz="4800" dirty="0"/>
              <a:t>Draft Program</a:t>
            </a:r>
            <a:endParaRPr lang="ru-RU" sz="4800" dirty="0"/>
          </a:p>
        </p:txBody>
      </p:sp>
      <p:sp>
        <p:nvSpPr>
          <p:cNvPr id="3" name="Объект 2"/>
          <p:cNvSpPr>
            <a:spLocks noGrp="1"/>
          </p:cNvSpPr>
          <p:nvPr>
            <p:ph idx="1"/>
          </p:nvPr>
        </p:nvSpPr>
        <p:spPr>
          <a:xfrm>
            <a:off x="3517138" y="292744"/>
            <a:ext cx="8370276" cy="5846885"/>
          </a:xfrm>
        </p:spPr>
        <p:txBody>
          <a:bodyPr>
            <a:noAutofit/>
          </a:bodyPr>
          <a:lstStyle/>
          <a:p>
            <a:pPr marL="0" indent="0" algn="ctr">
              <a:buNone/>
            </a:pPr>
            <a:endParaRPr lang="ru-RU" sz="3200" dirty="0" smtClean="0"/>
          </a:p>
          <a:p>
            <a:pPr marL="0" indent="0" algn="ctr">
              <a:buNone/>
            </a:pPr>
            <a:r>
              <a:rPr lang="en-US" sz="3200" dirty="0" smtClean="0"/>
              <a:t>«</a:t>
            </a:r>
            <a:r>
              <a:rPr lang="en-US" sz="3200" dirty="0"/>
              <a:t>Current issues of </a:t>
            </a:r>
            <a:r>
              <a:rPr lang="en-US" sz="3200" dirty="0" smtClean="0"/>
              <a:t> </a:t>
            </a:r>
            <a:r>
              <a:rPr lang="en-US" sz="3200" dirty="0"/>
              <a:t>aviation medicine</a:t>
            </a:r>
            <a:r>
              <a:rPr lang="en-US" sz="3200" dirty="0" smtClean="0"/>
              <a:t>»</a:t>
            </a:r>
            <a:endParaRPr lang="ru-RU" sz="3200" dirty="0" smtClean="0"/>
          </a:p>
          <a:p>
            <a:pPr marL="0" indent="0">
              <a:buNone/>
            </a:pPr>
            <a:r>
              <a:rPr lang="en-US" sz="2400" dirty="0"/>
              <a:t>1. Medical flight expert assessment in civil aviation at its current stage.</a:t>
            </a:r>
            <a:endParaRPr lang="ru-RU" sz="2400" dirty="0"/>
          </a:p>
          <a:p>
            <a:r>
              <a:rPr lang="en-US" sz="1600" dirty="0"/>
              <a:t>1.1. Policies and regulations in the Russian Federation, accomplishment of the tasks assigned by the President of The Russian Federation on 29/04/2016 </a:t>
            </a:r>
            <a:br>
              <a:rPr lang="en-US" sz="1600" dirty="0"/>
            </a:br>
            <a:r>
              <a:rPr lang="en-US" sz="1600" dirty="0"/>
              <a:t>№ 800.</a:t>
            </a:r>
            <a:endParaRPr lang="ru-RU" sz="1600" dirty="0"/>
          </a:p>
          <a:p>
            <a:r>
              <a:rPr lang="en-US" sz="1600" dirty="0"/>
              <a:t>1.2. Monitoring and analysis of health fitness of civil aviation personnel.</a:t>
            </a:r>
            <a:endParaRPr lang="ru-RU" sz="1600" dirty="0"/>
          </a:p>
          <a:p>
            <a:r>
              <a:rPr lang="en-US" sz="1600" dirty="0"/>
              <a:t>1.3. Clinical aspects of medical flight assessment: examination protocols and medical evaluation criteria on civil aviation aircrew members with chronic illnesses.</a:t>
            </a:r>
            <a:endParaRPr lang="ru-RU" sz="1600" dirty="0"/>
          </a:p>
          <a:p>
            <a:pPr algn="just"/>
            <a:r>
              <a:rPr lang="en-US" sz="1400" dirty="0"/>
              <a:t>1.4. Treatment and rehabilitation of civil aviation personnel affected by different kinds of illnesses. Medical clearance for aviation duties after treatment and rehabilitation</a:t>
            </a:r>
            <a:endParaRPr lang="ru-RU" sz="1400" dirty="0"/>
          </a:p>
          <a:p>
            <a:pPr algn="just"/>
            <a:r>
              <a:rPr lang="en-US" sz="1400" dirty="0"/>
              <a:t>1.5. The order of establishment and designation of Flight Expert Medical Commissions of Civil Aviation</a:t>
            </a:r>
            <a:endParaRPr lang="ru-RU" sz="1400" dirty="0"/>
          </a:p>
          <a:p>
            <a:pPr algn="just"/>
            <a:r>
              <a:rPr lang="en-US" sz="1400" dirty="0"/>
              <a:t>1.6. Existing Training programmers on required competence in aviation medicine and medical flight expertise provided for Chairmen of Flight Expert Medical Commissions and designated medical examiners. </a:t>
            </a:r>
            <a:endParaRPr lang="en-US" sz="1400" dirty="0" smtClean="0"/>
          </a:p>
          <a:p>
            <a:pPr algn="just"/>
            <a:r>
              <a:rPr lang="en-US" sz="1400" dirty="0" smtClean="0"/>
              <a:t>1.7 </a:t>
            </a:r>
            <a:r>
              <a:rPr lang="en-US" sz="1400" dirty="0"/>
              <a:t>Data evaluation and risk management in Flight Safety System.</a:t>
            </a:r>
            <a:endParaRPr lang="ru-RU" sz="1400" dirty="0"/>
          </a:p>
          <a:p>
            <a:pPr marL="0" indent="0">
              <a:buNone/>
            </a:pPr>
            <a:endParaRPr lang="en-US" sz="2400" dirty="0" smtClean="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701" y="4955186"/>
            <a:ext cx="840364" cy="844062"/>
          </a:xfrm>
          <a:prstGeom prst="rect">
            <a:avLst/>
          </a:prstGeom>
        </p:spPr>
      </p:pic>
      <p:pic>
        <p:nvPicPr>
          <p:cNvPr id="7" name="Рисунок 6"/>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087596" y="941160"/>
            <a:ext cx="1219202" cy="1219202"/>
          </a:xfrm>
          <a:prstGeom prst="rect">
            <a:avLst/>
          </a:prstGeom>
        </p:spPr>
      </p:pic>
    </p:spTree>
    <p:extLst>
      <p:ext uri="{BB962C8B-B14F-4D97-AF65-F5344CB8AC3E}">
        <p14:creationId xmlns:p14="http://schemas.microsoft.com/office/powerpoint/2010/main" val="26585794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533775" y="605846"/>
            <a:ext cx="8190712" cy="5963147"/>
          </a:xfrm>
        </p:spPr>
        <p:txBody>
          <a:bodyPr>
            <a:normAutofit/>
          </a:bodyPr>
          <a:lstStyle/>
          <a:p>
            <a:pPr marL="0" indent="0" algn="just">
              <a:buNone/>
            </a:pPr>
            <a:r>
              <a:rPr lang="en-US" sz="2800" dirty="0" smtClean="0"/>
              <a:t>2</a:t>
            </a:r>
            <a:r>
              <a:rPr lang="en-US" sz="2800" dirty="0"/>
              <a:t>. Medical dynamic supervision and follow-up monitoring of civil aviation personnel within the period between examinations performed by responsible aviation medicine practitioners of airlines.</a:t>
            </a:r>
            <a:endParaRPr lang="ru-RU" sz="2800" dirty="0"/>
          </a:p>
          <a:p>
            <a:pPr algn="just"/>
            <a:endParaRPr lang="en-US" dirty="0" smtClean="0"/>
          </a:p>
          <a:p>
            <a:pPr algn="just"/>
            <a:r>
              <a:rPr lang="en-US" dirty="0" smtClean="0"/>
              <a:t>2.1</a:t>
            </a:r>
            <a:r>
              <a:rPr lang="en-US" dirty="0"/>
              <a:t>. Fostering healthy lifestyle and delivering preventive procedures to civil aviation personnel.</a:t>
            </a:r>
            <a:endParaRPr lang="ru-RU" dirty="0"/>
          </a:p>
          <a:p>
            <a:pPr marL="0" indent="0">
              <a:buNone/>
            </a:pPr>
            <a:endParaRPr lang="en-US" sz="1400" dirty="0"/>
          </a:p>
          <a:p>
            <a:endParaRPr lang="ru-RU" dirty="0"/>
          </a:p>
        </p:txBody>
      </p:sp>
      <p:sp>
        <p:nvSpPr>
          <p:cNvPr id="5" name="Название 4"/>
          <p:cNvSpPr>
            <a:spLocks noGrp="1"/>
          </p:cNvSpPr>
          <p:nvPr>
            <p:ph type="title"/>
          </p:nvPr>
        </p:nvSpPr>
        <p:spPr/>
        <p:txBody>
          <a:bodyPr/>
          <a:lstStyle/>
          <a:p>
            <a:pPr algn="ctr"/>
            <a:r>
              <a:rPr lang="en-US" dirty="0"/>
              <a:t>The Draft Program</a:t>
            </a:r>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701" y="4955186"/>
            <a:ext cx="840364" cy="844062"/>
          </a:xfrm>
          <a:prstGeom prst="rect">
            <a:avLst/>
          </a:prstGeom>
        </p:spPr>
      </p:pic>
    </p:spTree>
    <p:extLst>
      <p:ext uri="{BB962C8B-B14F-4D97-AF65-F5344CB8AC3E}">
        <p14:creationId xmlns:p14="http://schemas.microsoft.com/office/powerpoint/2010/main" val="3964512160"/>
      </p:ext>
    </p:extLst>
  </p:cSld>
  <p:clrMapOvr>
    <a:masterClrMapping/>
  </p:clrMapOvr>
  <p:timing>
    <p:tnLst>
      <p:par>
        <p:cTn id="1" dur="indefinite" restart="never" nodeType="tmRoot"/>
      </p:par>
    </p:tnLst>
  </p:timing>
</p:sld>
</file>

<file path=ppt/theme/theme1.xml><?xml version="1.0" encoding="utf-8"?>
<a:theme xmlns:a="http://schemas.openxmlformats.org/drawingml/2006/main" name="Рама">
  <a:themeElements>
    <a:clrScheme name="Синий и зеленый">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Рама">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Рама">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9935E573-C197-41A8-BCA1-5D5F62C560B7}"/>
    </a:ext>
  </a:extLst>
</a:theme>
</file>

<file path=docProps/app.xml><?xml version="1.0" encoding="utf-8"?>
<Properties xmlns="http://schemas.openxmlformats.org/officeDocument/2006/extended-properties" xmlns:vt="http://schemas.openxmlformats.org/officeDocument/2006/docPropsVTypes">
  <Template>TM03457475[[fn=Рамка]]</Template>
  <TotalTime>14191</TotalTime>
  <Words>775</Words>
  <Application>Microsoft Office PowerPoint</Application>
  <PresentationFormat>Широкоэкранный</PresentationFormat>
  <Paragraphs>92</Paragraphs>
  <Slides>18</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18</vt:i4>
      </vt:variant>
    </vt:vector>
  </HeadingPairs>
  <TitlesOfParts>
    <vt:vector size="22" baseType="lpstr">
      <vt:lpstr>Corbel</vt:lpstr>
      <vt:lpstr>Courier New</vt:lpstr>
      <vt:lpstr>Wingdings 2</vt:lpstr>
      <vt:lpstr>Рама</vt:lpstr>
      <vt:lpstr>Презентация PowerPoint</vt:lpstr>
      <vt:lpstr>ESAM participation and EC meeting at AMDA Congress  in Moscow  17-19 October, 2018</vt:lpstr>
      <vt:lpstr>Aviation Medicine Doctors Association </vt:lpstr>
      <vt:lpstr> </vt:lpstr>
      <vt:lpstr>AMDA Congress</vt:lpstr>
      <vt:lpstr>Moscow,  October 17-19,  2018</vt:lpstr>
      <vt:lpstr>Moscow,  October 17-19,  2018</vt:lpstr>
      <vt:lpstr>The Draft Program</vt:lpstr>
      <vt:lpstr>The Draft Program</vt:lpstr>
      <vt:lpstr>Презентация PowerPoint</vt:lpstr>
      <vt:lpstr>The Draft Program</vt:lpstr>
      <vt:lpstr>Location</vt:lpstr>
      <vt:lpstr>Location</vt:lpstr>
      <vt:lpstr>Location</vt:lpstr>
      <vt:lpstr>Location</vt:lpstr>
      <vt:lpstr>Accommodation</vt:lpstr>
      <vt:lpstr>Accommodation</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Features of health preservation of civil aviation personnel in Russia</dc:title>
  <dc:creator>Verba-HomeUser</dc:creator>
  <cp:lastModifiedBy>Пользователь Windows</cp:lastModifiedBy>
  <cp:revision>111</cp:revision>
  <dcterms:created xsi:type="dcterms:W3CDTF">2017-08-03T16:21:02Z</dcterms:created>
  <dcterms:modified xsi:type="dcterms:W3CDTF">2018-02-05T11:17:13Z</dcterms:modified>
</cp:coreProperties>
</file>